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4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564" r:id="rId2"/>
    <p:sldId id="504" r:id="rId3"/>
    <p:sldId id="266" r:id="rId4"/>
    <p:sldId id="385" r:id="rId5"/>
    <p:sldId id="386" r:id="rId6"/>
    <p:sldId id="387" r:id="rId7"/>
    <p:sldId id="388" r:id="rId8"/>
    <p:sldId id="389" r:id="rId9"/>
    <p:sldId id="268" r:id="rId10"/>
    <p:sldId id="269" r:id="rId11"/>
    <p:sldId id="390" r:id="rId12"/>
    <p:sldId id="391" r:id="rId13"/>
    <p:sldId id="392" r:id="rId14"/>
    <p:sldId id="509" r:id="rId15"/>
    <p:sldId id="565" r:id="rId16"/>
    <p:sldId id="515" r:id="rId17"/>
    <p:sldId id="511" r:id="rId18"/>
    <p:sldId id="516" r:id="rId19"/>
    <p:sldId id="561" r:id="rId20"/>
    <p:sldId id="558" r:id="rId21"/>
    <p:sldId id="518" r:id="rId22"/>
    <p:sldId id="554" r:id="rId23"/>
    <p:sldId id="552" r:id="rId24"/>
    <p:sldId id="553" r:id="rId25"/>
    <p:sldId id="519" r:id="rId26"/>
    <p:sldId id="521" r:id="rId27"/>
    <p:sldId id="526" r:id="rId28"/>
    <p:sldId id="524" r:id="rId29"/>
    <p:sldId id="527" r:id="rId30"/>
    <p:sldId id="530" r:id="rId31"/>
    <p:sldId id="566" r:id="rId32"/>
    <p:sldId id="533" r:id="rId33"/>
    <p:sldId id="534" r:id="rId34"/>
    <p:sldId id="551" r:id="rId35"/>
    <p:sldId id="535" r:id="rId36"/>
    <p:sldId id="538" r:id="rId37"/>
    <p:sldId id="567" r:id="rId38"/>
    <p:sldId id="542" r:id="rId39"/>
    <p:sldId id="540" r:id="rId40"/>
    <p:sldId id="555" r:id="rId41"/>
    <p:sldId id="560" r:id="rId42"/>
    <p:sldId id="543" r:id="rId43"/>
    <p:sldId id="544" r:id="rId44"/>
    <p:sldId id="545" r:id="rId45"/>
    <p:sldId id="556" r:id="rId46"/>
    <p:sldId id="569" r:id="rId47"/>
    <p:sldId id="570" r:id="rId48"/>
    <p:sldId id="568" r:id="rId49"/>
  </p:sldIdLst>
  <p:sldSz cx="12192000" cy="6858000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C142"/>
    <a:srgbClr val="00264B"/>
    <a:srgbClr val="A4FB2F"/>
    <a:srgbClr val="D57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9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w2012\daten\consdoc\2021\DOC\461320_34604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2012\daten\consdoc\2021\DOC\461319_34604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tarbeiter01\Desktop\Preis-Struktur%20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tarbeiter01\Desktop\Preis-Struktur%20I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tarbeiter01\Desktop\Preis-Struktur%20Ist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w2012\DATEN\consdoc\2013\DOC\329386_23634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mitarbeiter01\AppData\Local\Temp\cs\cnswork\C462025_Preis-Szenariorechnung%202023%2024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mitarbeiter01\AppData\Local\Temp\cs\cnswork\readOnly\R_C462694_Analyse%20Preis-Szenariorechnung%202022%2023%20Preislis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AT"/>
              <a:t>Wettbewerbervergleich Preisspanne</a:t>
            </a:r>
          </a:p>
        </c:rich>
      </c:tx>
      <c:overlay val="0"/>
    </c:title>
    <c:autoTitleDeleted val="0"/>
    <c:plotArea>
      <c:layout/>
      <c:stockChart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E8C142"/>
              </a:solidFill>
              <a:ln>
                <a:noFill/>
              </a:ln>
            </c:spPr>
          </c:marker>
          <c:dLbls>
            <c:numFmt formatCode="#,##0\ [$€-1]" sourceLinked="0"/>
            <c:spPr>
              <a:solidFill>
                <a:schemeClr val="bg1"/>
              </a:solidFill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Überblick!$A$3:$A$13</c:f>
              <c:strCache>
                <c:ptCount val="11"/>
                <c:pt idx="0">
                  <c:v>Forsthofgut</c:v>
                </c:pt>
                <c:pt idx="1">
                  <c:v>Stock Resort</c:v>
                </c:pt>
                <c:pt idx="2">
                  <c:v>Alpenresort Schwarz</c:v>
                </c:pt>
                <c:pt idx="3">
                  <c:v>Wellnessresidenz Alpenrose</c:v>
                </c:pt>
                <c:pt idx="4">
                  <c:v>Das Kranzbach</c:v>
                </c:pt>
                <c:pt idx="5">
                  <c:v>Kronthaler</c:v>
                </c:pt>
                <c:pt idx="6">
                  <c:v>Reiterhof</c:v>
                </c:pt>
                <c:pt idx="7">
                  <c:v>Stanglwirt</c:v>
                </c:pt>
                <c:pt idx="8">
                  <c:v>Schloss Elmau</c:v>
                </c:pt>
                <c:pt idx="9">
                  <c:v>Jungbrunn</c:v>
                </c:pt>
                <c:pt idx="10">
                  <c:v>Posthotel Achenkirch</c:v>
                </c:pt>
              </c:strCache>
            </c:strRef>
          </c:cat>
          <c:val>
            <c:numRef>
              <c:f>Überblick!$E$3:$E$13</c:f>
              <c:numCache>
                <c:formatCode>#,##0.00\ "€"</c:formatCode>
                <c:ptCount val="11"/>
                <c:pt idx="0">
                  <c:v>220</c:v>
                </c:pt>
                <c:pt idx="1">
                  <c:v>224</c:v>
                </c:pt>
                <c:pt idx="2">
                  <c:v>271</c:v>
                </c:pt>
                <c:pt idx="3">
                  <c:v>211</c:v>
                </c:pt>
                <c:pt idx="4">
                  <c:v>220</c:v>
                </c:pt>
                <c:pt idx="5">
                  <c:v>160</c:v>
                </c:pt>
                <c:pt idx="6">
                  <c:v>153</c:v>
                </c:pt>
                <c:pt idx="7">
                  <c:v>169</c:v>
                </c:pt>
                <c:pt idx="8">
                  <c:v>300</c:v>
                </c:pt>
                <c:pt idx="9">
                  <c:v>144</c:v>
                </c:pt>
                <c:pt idx="10">
                  <c:v>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03-42B1-9067-EC76A81F3170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1A4844"/>
              </a:solidFill>
              <a:ln>
                <a:noFill/>
              </a:ln>
            </c:spPr>
          </c:marker>
          <c:dLbls>
            <c:numFmt formatCode="#,##0\ [$€-1]" sourceLinked="0"/>
            <c:spPr>
              <a:solidFill>
                <a:schemeClr val="bg1"/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Überblick!$A$3:$A$13</c:f>
              <c:strCache>
                <c:ptCount val="11"/>
                <c:pt idx="0">
                  <c:v>Forsthofgut</c:v>
                </c:pt>
                <c:pt idx="1">
                  <c:v>Stock Resort</c:v>
                </c:pt>
                <c:pt idx="2">
                  <c:v>Alpenresort Schwarz</c:v>
                </c:pt>
                <c:pt idx="3">
                  <c:v>Wellnessresidenz Alpenrose</c:v>
                </c:pt>
                <c:pt idx="4">
                  <c:v>Das Kranzbach</c:v>
                </c:pt>
                <c:pt idx="5">
                  <c:v>Kronthaler</c:v>
                </c:pt>
                <c:pt idx="6">
                  <c:v>Reiterhof</c:v>
                </c:pt>
                <c:pt idx="7">
                  <c:v>Stanglwirt</c:v>
                </c:pt>
                <c:pt idx="8">
                  <c:v>Schloss Elmau</c:v>
                </c:pt>
                <c:pt idx="9">
                  <c:v>Jungbrunn</c:v>
                </c:pt>
                <c:pt idx="10">
                  <c:v>Posthotel Achenkirch</c:v>
                </c:pt>
              </c:strCache>
            </c:strRef>
          </c:cat>
          <c:val>
            <c:numRef>
              <c:f>Überblick!$F$3:$F$13</c:f>
              <c:numCache>
                <c:formatCode>#,##0.00\ "€"</c:formatCode>
                <c:ptCount val="11"/>
                <c:pt idx="0">
                  <c:v>500</c:v>
                </c:pt>
                <c:pt idx="1">
                  <c:v>604.5</c:v>
                </c:pt>
                <c:pt idx="2">
                  <c:v>659.5</c:v>
                </c:pt>
                <c:pt idx="3">
                  <c:v>517</c:v>
                </c:pt>
                <c:pt idx="4">
                  <c:v>400</c:v>
                </c:pt>
                <c:pt idx="5">
                  <c:v>466</c:v>
                </c:pt>
                <c:pt idx="6">
                  <c:v>238</c:v>
                </c:pt>
                <c:pt idx="7">
                  <c:v>474</c:v>
                </c:pt>
                <c:pt idx="8">
                  <c:v>1810</c:v>
                </c:pt>
                <c:pt idx="9">
                  <c:v>429</c:v>
                </c:pt>
                <c:pt idx="10">
                  <c:v>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03-42B1-9067-EC76A81F3170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dot"/>
            <c:size val="8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</c:spPr>
          </c:marker>
          <c:cat>
            <c:strRef>
              <c:f>Überblick!$A$3:$A$13</c:f>
              <c:strCache>
                <c:ptCount val="11"/>
                <c:pt idx="0">
                  <c:v>Forsthofgut</c:v>
                </c:pt>
                <c:pt idx="1">
                  <c:v>Stock Resort</c:v>
                </c:pt>
                <c:pt idx="2">
                  <c:v>Alpenresort Schwarz</c:v>
                </c:pt>
                <c:pt idx="3">
                  <c:v>Wellnessresidenz Alpenrose</c:v>
                </c:pt>
                <c:pt idx="4">
                  <c:v>Das Kranzbach</c:v>
                </c:pt>
                <c:pt idx="5">
                  <c:v>Kronthaler</c:v>
                </c:pt>
                <c:pt idx="6">
                  <c:v>Reiterhof</c:v>
                </c:pt>
                <c:pt idx="7">
                  <c:v>Stanglwirt</c:v>
                </c:pt>
                <c:pt idx="8">
                  <c:v>Schloss Elmau</c:v>
                </c:pt>
                <c:pt idx="9">
                  <c:v>Jungbrunn</c:v>
                </c:pt>
                <c:pt idx="10">
                  <c:v>Posthotel Achenkirch</c:v>
                </c:pt>
              </c:strCache>
            </c:strRef>
          </c:cat>
          <c:val>
            <c:numRef>
              <c:f>Überblick!$G$3:$G$13</c:f>
              <c:numCache>
                <c:formatCode>#,##0.00\ "€"</c:formatCode>
                <c:ptCount val="11"/>
                <c:pt idx="0">
                  <c:v>367.62515566625154</c:v>
                </c:pt>
                <c:pt idx="1">
                  <c:v>324.97700557700557</c:v>
                </c:pt>
                <c:pt idx="2">
                  <c:v>383.47115384615387</c:v>
                </c:pt>
                <c:pt idx="3">
                  <c:v>295.5632163323782</c:v>
                </c:pt>
                <c:pt idx="4">
                  <c:v>299.64383561643837</c:v>
                </c:pt>
                <c:pt idx="5">
                  <c:v>236.54181818181814</c:v>
                </c:pt>
                <c:pt idx="6">
                  <c:v>184.5</c:v>
                </c:pt>
                <c:pt idx="7">
                  <c:v>350.50108874695155</c:v>
                </c:pt>
                <c:pt idx="8">
                  <c:v>512.98063145523997</c:v>
                </c:pt>
                <c:pt idx="9">
                  <c:v>275.83895636527222</c:v>
                </c:pt>
                <c:pt idx="10">
                  <c:v>239.05882352941177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03-42B1-9067-EC76A81F3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38100">
              <a:gradFill flip="none" rotWithShape="1">
                <a:gsLst>
                  <a:gs pos="0">
                    <a:srgbClr val="E8C142"/>
                  </a:gs>
                  <a:gs pos="100000">
                    <a:srgbClr val="1A4844"/>
                  </a:gs>
                </a:gsLst>
                <a:lin ang="16200000" scaled="1"/>
                <a:tileRect/>
              </a:gradFill>
            </a:ln>
          </c:spPr>
        </c:hiLowLines>
        <c:axId val="204901760"/>
        <c:axId val="204911744"/>
      </c:stockChart>
      <c:catAx>
        <c:axId val="204901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8C8C9B"/>
            </a:solidFill>
          </a:ln>
        </c:spPr>
        <c:crossAx val="204911744"/>
        <c:crosses val="autoZero"/>
        <c:auto val="1"/>
        <c:lblAlgn val="ctr"/>
        <c:lblOffset val="100"/>
        <c:noMultiLvlLbl val="0"/>
      </c:catAx>
      <c:valAx>
        <c:axId val="204911744"/>
        <c:scaling>
          <c:orientation val="minMax"/>
        </c:scaling>
        <c:delete val="0"/>
        <c:axPos val="l"/>
        <c:majorGridlines>
          <c:spPr>
            <a:ln>
              <a:solidFill>
                <a:srgbClr val="8C8C9B"/>
              </a:solidFill>
            </a:ln>
          </c:spPr>
        </c:majorGridlines>
        <c:numFmt formatCode="#,##0\ &quot;€&quot;" sourceLinked="0"/>
        <c:majorTickMark val="out"/>
        <c:minorTickMark val="none"/>
        <c:tickLblPos val="nextTo"/>
        <c:crossAx val="204901760"/>
        <c:crosses val="autoZero"/>
        <c:crossBetween val="between"/>
      </c:valAx>
      <c:spPr>
        <a:ln>
          <a:solidFill>
            <a:srgbClr val="8C8C9B"/>
          </a:solidFill>
        </a:ln>
      </c:spPr>
    </c:plotArea>
    <c:plotVisOnly val="1"/>
    <c:dispBlanksAs val="gap"/>
    <c:showDLblsOverMax val="0"/>
  </c:chart>
  <c:spPr>
    <a:ln w="12700">
      <a:noFill/>
    </a:ln>
  </c:spPr>
  <c:txPr>
    <a:bodyPr/>
    <a:lstStyle/>
    <a:p>
      <a:pPr>
        <a:defRPr sz="1050">
          <a:latin typeface="Soleil Lt" panose="00000400000000000000" pitchFamily="50" charset="0"/>
          <a:ea typeface="Verdana" panose="020B0604030504040204" pitchFamily="34" charset="0"/>
          <a:cs typeface="Verdana" panose="020B0604030504040204" pitchFamily="34" charset="0"/>
        </a:defRPr>
      </a:pPr>
      <a:endParaRPr lang="de-D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Überblick!$G$1</c:f>
          <c:strCache>
            <c:ptCount val="1"/>
            <c:pt idx="0">
              <c:v>Wettbewerbervergleich Preisspanne Achenkirch</c:v>
            </c:pt>
          </c:strCache>
        </c:strRef>
      </c:tx>
      <c:overlay val="0"/>
    </c:title>
    <c:autoTitleDeleted val="0"/>
    <c:plotArea>
      <c:layout>
        <c:manualLayout>
          <c:layoutTarget val="inner"/>
          <c:xMode val="edge"/>
          <c:yMode val="edge"/>
          <c:x val="5.8317189561720578E-2"/>
          <c:y val="9.9050203527815461E-2"/>
          <c:w val="0.92488314643155967"/>
          <c:h val="0.75780232694793748"/>
        </c:manualLayout>
      </c:layout>
      <c:stockChart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E8C142"/>
              </a:solidFill>
              <a:ln>
                <a:noFill/>
              </a:ln>
            </c:spPr>
          </c:marker>
          <c:dLbls>
            <c:numFmt formatCode="#,##0\ [$€-1]" sourceLinked="0"/>
            <c:spPr>
              <a:solidFill>
                <a:schemeClr val="bg1"/>
              </a:solidFill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Überblick!$A$4:$C$12</c:f>
              <c:multiLvlStrCache>
                <c:ptCount val="9"/>
                <c:lvl>
                  <c:pt idx="0">
                    <c:v>Posthotel Achenkirch</c:v>
                  </c:pt>
                  <c:pt idx="1">
                    <c:v>Das Kronthaler</c:v>
                  </c:pt>
                  <c:pt idx="2">
                    <c:v>Natur- und Aktivresort Reiterhof</c:v>
                  </c:pt>
                  <c:pt idx="3">
                    <c:v>Familienparadies Sporthotel Achensee</c:v>
                  </c:pt>
                  <c:pt idx="4">
                    <c:v>Hotel Achentalerhof</c:v>
                  </c:pt>
                  <c:pt idx="5">
                    <c:v>Kulinarik &amp; Geniesserhotel Alpin</c:v>
                  </c:pt>
                  <c:pt idx="6">
                    <c:v>Loisi's Boutique Hotel</c:v>
                  </c:pt>
                  <c:pt idx="7">
                    <c:v>Fischerwirt am See</c:v>
                  </c:pt>
                  <c:pt idx="8">
                    <c:v>Panoramahotel Achenkirch</c:v>
                  </c:pt>
                </c:lvl>
                <c:lvl>
                  <c:pt idx="0">
                    <c:v>*****</c:v>
                  </c:pt>
                  <c:pt idx="1">
                    <c:v>****S</c:v>
                  </c:pt>
                  <c:pt idx="2">
                    <c:v>****S</c:v>
                  </c:pt>
                  <c:pt idx="3">
                    <c:v>****</c:v>
                  </c:pt>
                  <c:pt idx="4">
                    <c:v>****</c:v>
                  </c:pt>
                  <c:pt idx="5">
                    <c:v>****</c:v>
                  </c:pt>
                  <c:pt idx="6">
                    <c:v>****</c:v>
                  </c:pt>
                  <c:pt idx="7">
                    <c:v>***</c:v>
                  </c:pt>
                  <c:pt idx="8">
                    <c:v>***</c:v>
                  </c:pt>
                </c:lvl>
                <c:lvl>
                  <c:pt idx="0">
                    <c:v>HP</c:v>
                  </c:pt>
                  <c:pt idx="1">
                    <c:v>HP</c:v>
                  </c:pt>
                  <c:pt idx="2">
                    <c:v>HP</c:v>
                  </c:pt>
                  <c:pt idx="3">
                    <c:v>HP</c:v>
                  </c:pt>
                  <c:pt idx="4">
                    <c:v>HP</c:v>
                  </c:pt>
                  <c:pt idx="5">
                    <c:v>HP</c:v>
                  </c:pt>
                  <c:pt idx="6">
                    <c:v>HP</c:v>
                  </c:pt>
                  <c:pt idx="7">
                    <c:v>HP</c:v>
                  </c:pt>
                  <c:pt idx="8">
                    <c:v>ÜF</c:v>
                  </c:pt>
                </c:lvl>
              </c:multiLvlStrCache>
            </c:multiLvlStrRef>
          </c:cat>
          <c:val>
            <c:numRef>
              <c:f>Überblick!$D$4:$D$12</c:f>
              <c:numCache>
                <c:formatCode>#,##0.00\ "€"</c:formatCode>
                <c:ptCount val="9"/>
                <c:pt idx="0">
                  <c:v>174</c:v>
                </c:pt>
                <c:pt idx="1">
                  <c:v>160</c:v>
                </c:pt>
                <c:pt idx="2">
                  <c:v>153</c:v>
                </c:pt>
                <c:pt idx="3">
                  <c:v>129</c:v>
                </c:pt>
                <c:pt idx="4">
                  <c:v>70</c:v>
                </c:pt>
                <c:pt idx="5">
                  <c:v>96</c:v>
                </c:pt>
                <c:pt idx="6">
                  <c:v>90</c:v>
                </c:pt>
                <c:pt idx="7">
                  <c:v>85</c:v>
                </c:pt>
                <c:pt idx="8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2B-45E5-8DE5-DB5F38ECC740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1A4844"/>
              </a:solidFill>
              <a:ln>
                <a:noFill/>
              </a:ln>
            </c:spPr>
          </c:marker>
          <c:dLbls>
            <c:numFmt formatCode="#,##0\ [$€-1]" sourceLinked="0"/>
            <c:spPr>
              <a:solidFill>
                <a:schemeClr val="bg1"/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Überblick!$A$4:$C$12</c:f>
              <c:multiLvlStrCache>
                <c:ptCount val="9"/>
                <c:lvl>
                  <c:pt idx="0">
                    <c:v>Posthotel Achenkirch</c:v>
                  </c:pt>
                  <c:pt idx="1">
                    <c:v>Das Kronthaler</c:v>
                  </c:pt>
                  <c:pt idx="2">
                    <c:v>Natur- und Aktivresort Reiterhof</c:v>
                  </c:pt>
                  <c:pt idx="3">
                    <c:v>Familienparadies Sporthotel Achensee</c:v>
                  </c:pt>
                  <c:pt idx="4">
                    <c:v>Hotel Achentalerhof</c:v>
                  </c:pt>
                  <c:pt idx="5">
                    <c:v>Kulinarik &amp; Geniesserhotel Alpin</c:v>
                  </c:pt>
                  <c:pt idx="6">
                    <c:v>Loisi's Boutique Hotel</c:v>
                  </c:pt>
                  <c:pt idx="7">
                    <c:v>Fischerwirt am See</c:v>
                  </c:pt>
                  <c:pt idx="8">
                    <c:v>Panoramahotel Achenkirch</c:v>
                  </c:pt>
                </c:lvl>
                <c:lvl>
                  <c:pt idx="0">
                    <c:v>*****</c:v>
                  </c:pt>
                  <c:pt idx="1">
                    <c:v>****S</c:v>
                  </c:pt>
                  <c:pt idx="2">
                    <c:v>****S</c:v>
                  </c:pt>
                  <c:pt idx="3">
                    <c:v>****</c:v>
                  </c:pt>
                  <c:pt idx="4">
                    <c:v>****</c:v>
                  </c:pt>
                  <c:pt idx="5">
                    <c:v>****</c:v>
                  </c:pt>
                  <c:pt idx="6">
                    <c:v>****</c:v>
                  </c:pt>
                  <c:pt idx="7">
                    <c:v>***</c:v>
                  </c:pt>
                  <c:pt idx="8">
                    <c:v>***</c:v>
                  </c:pt>
                </c:lvl>
                <c:lvl>
                  <c:pt idx="0">
                    <c:v>HP</c:v>
                  </c:pt>
                  <c:pt idx="1">
                    <c:v>HP</c:v>
                  </c:pt>
                  <c:pt idx="2">
                    <c:v>HP</c:v>
                  </c:pt>
                  <c:pt idx="3">
                    <c:v>HP</c:v>
                  </c:pt>
                  <c:pt idx="4">
                    <c:v>HP</c:v>
                  </c:pt>
                  <c:pt idx="5">
                    <c:v>HP</c:v>
                  </c:pt>
                  <c:pt idx="6">
                    <c:v>HP</c:v>
                  </c:pt>
                  <c:pt idx="7">
                    <c:v>HP</c:v>
                  </c:pt>
                  <c:pt idx="8">
                    <c:v>ÜF</c:v>
                  </c:pt>
                </c:lvl>
              </c:multiLvlStrCache>
            </c:multiLvlStrRef>
          </c:cat>
          <c:val>
            <c:numRef>
              <c:f>Überblick!$E$4:$E$12</c:f>
              <c:numCache>
                <c:formatCode>#,##0.00\ "€"</c:formatCode>
                <c:ptCount val="9"/>
                <c:pt idx="0">
                  <c:v>441</c:v>
                </c:pt>
                <c:pt idx="1">
                  <c:v>466</c:v>
                </c:pt>
                <c:pt idx="2">
                  <c:v>238</c:v>
                </c:pt>
                <c:pt idx="3">
                  <c:v>407</c:v>
                </c:pt>
                <c:pt idx="4">
                  <c:v>200</c:v>
                </c:pt>
                <c:pt idx="5">
                  <c:v>156</c:v>
                </c:pt>
                <c:pt idx="6">
                  <c:v>120</c:v>
                </c:pt>
                <c:pt idx="7">
                  <c:v>140</c:v>
                </c:pt>
                <c:pt idx="8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2B-45E5-8DE5-DB5F38ECC740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dot"/>
            <c:size val="8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</c:spPr>
          </c:marker>
          <c:cat>
            <c:multiLvlStrRef>
              <c:f>Überblick!$A$4:$C$12</c:f>
              <c:multiLvlStrCache>
                <c:ptCount val="9"/>
                <c:lvl>
                  <c:pt idx="0">
                    <c:v>Posthotel Achenkirch</c:v>
                  </c:pt>
                  <c:pt idx="1">
                    <c:v>Das Kronthaler</c:v>
                  </c:pt>
                  <c:pt idx="2">
                    <c:v>Natur- und Aktivresort Reiterhof</c:v>
                  </c:pt>
                  <c:pt idx="3">
                    <c:v>Familienparadies Sporthotel Achensee</c:v>
                  </c:pt>
                  <c:pt idx="4">
                    <c:v>Hotel Achentalerhof</c:v>
                  </c:pt>
                  <c:pt idx="5">
                    <c:v>Kulinarik &amp; Geniesserhotel Alpin</c:v>
                  </c:pt>
                  <c:pt idx="6">
                    <c:v>Loisi's Boutique Hotel</c:v>
                  </c:pt>
                  <c:pt idx="7">
                    <c:v>Fischerwirt am See</c:v>
                  </c:pt>
                  <c:pt idx="8">
                    <c:v>Panoramahotel Achenkirch</c:v>
                  </c:pt>
                </c:lvl>
                <c:lvl>
                  <c:pt idx="0">
                    <c:v>*****</c:v>
                  </c:pt>
                  <c:pt idx="1">
                    <c:v>****S</c:v>
                  </c:pt>
                  <c:pt idx="2">
                    <c:v>****S</c:v>
                  </c:pt>
                  <c:pt idx="3">
                    <c:v>****</c:v>
                  </c:pt>
                  <c:pt idx="4">
                    <c:v>****</c:v>
                  </c:pt>
                  <c:pt idx="5">
                    <c:v>****</c:v>
                  </c:pt>
                  <c:pt idx="6">
                    <c:v>****</c:v>
                  </c:pt>
                  <c:pt idx="7">
                    <c:v>***</c:v>
                  </c:pt>
                  <c:pt idx="8">
                    <c:v>***</c:v>
                  </c:pt>
                </c:lvl>
                <c:lvl>
                  <c:pt idx="0">
                    <c:v>HP</c:v>
                  </c:pt>
                  <c:pt idx="1">
                    <c:v>HP</c:v>
                  </c:pt>
                  <c:pt idx="2">
                    <c:v>HP</c:v>
                  </c:pt>
                  <c:pt idx="3">
                    <c:v>HP</c:v>
                  </c:pt>
                  <c:pt idx="4">
                    <c:v>HP</c:v>
                  </c:pt>
                  <c:pt idx="5">
                    <c:v>HP</c:v>
                  </c:pt>
                  <c:pt idx="6">
                    <c:v>HP</c:v>
                  </c:pt>
                  <c:pt idx="7">
                    <c:v>HP</c:v>
                  </c:pt>
                  <c:pt idx="8">
                    <c:v>ÜF</c:v>
                  </c:pt>
                </c:lvl>
              </c:multiLvlStrCache>
            </c:multiLvlStrRef>
          </c:cat>
          <c:val>
            <c:numRef>
              <c:f>Überblick!$F$4:$F$12</c:f>
              <c:numCache>
                <c:formatCode>#,##0.00\ "€"</c:formatCode>
                <c:ptCount val="9"/>
                <c:pt idx="0">
                  <c:v>307.5</c:v>
                </c:pt>
                <c:pt idx="1">
                  <c:v>313</c:v>
                </c:pt>
                <c:pt idx="2">
                  <c:v>195.5</c:v>
                </c:pt>
                <c:pt idx="3">
                  <c:v>268</c:v>
                </c:pt>
                <c:pt idx="4">
                  <c:v>135</c:v>
                </c:pt>
                <c:pt idx="5">
                  <c:v>126</c:v>
                </c:pt>
                <c:pt idx="6">
                  <c:v>105</c:v>
                </c:pt>
                <c:pt idx="7">
                  <c:v>112.5</c:v>
                </c:pt>
                <c:pt idx="8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2B-45E5-8DE5-DB5F38ECC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38100">
              <a:gradFill flip="none" rotWithShape="1">
                <a:gsLst>
                  <a:gs pos="0">
                    <a:srgbClr val="E8C142"/>
                  </a:gs>
                  <a:gs pos="100000">
                    <a:srgbClr val="1A4844"/>
                  </a:gs>
                </a:gsLst>
                <a:lin ang="16200000" scaled="1"/>
                <a:tileRect/>
              </a:gradFill>
            </a:ln>
          </c:spPr>
        </c:hiLowLines>
        <c:axId val="204901760"/>
        <c:axId val="204911744"/>
      </c:stockChart>
      <c:catAx>
        <c:axId val="204901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8C8C9B"/>
            </a:solidFill>
          </a:ln>
        </c:spPr>
        <c:crossAx val="204911744"/>
        <c:crosses val="autoZero"/>
        <c:auto val="1"/>
        <c:lblAlgn val="ctr"/>
        <c:lblOffset val="100"/>
        <c:noMultiLvlLbl val="0"/>
      </c:catAx>
      <c:valAx>
        <c:axId val="204911744"/>
        <c:scaling>
          <c:orientation val="minMax"/>
        </c:scaling>
        <c:delete val="0"/>
        <c:axPos val="l"/>
        <c:majorGridlines>
          <c:spPr>
            <a:ln>
              <a:solidFill>
                <a:srgbClr val="8C8C9B"/>
              </a:solidFill>
            </a:ln>
          </c:spPr>
        </c:majorGridlines>
        <c:numFmt formatCode="#,##0\ &quot;€&quot;" sourceLinked="0"/>
        <c:majorTickMark val="out"/>
        <c:minorTickMark val="none"/>
        <c:tickLblPos val="nextTo"/>
        <c:crossAx val="204901760"/>
        <c:crosses val="autoZero"/>
        <c:crossBetween val="between"/>
      </c:valAx>
      <c:spPr>
        <a:ln>
          <a:solidFill>
            <a:srgbClr val="8C8C9B"/>
          </a:solidFill>
        </a:ln>
      </c:spPr>
    </c:plotArea>
    <c:plotVisOnly val="1"/>
    <c:dispBlanksAs val="gap"/>
    <c:showDLblsOverMax val="0"/>
  </c:chart>
  <c:spPr>
    <a:ln w="12700">
      <a:noFill/>
    </a:ln>
  </c:spPr>
  <c:txPr>
    <a:bodyPr/>
    <a:lstStyle/>
    <a:p>
      <a:pPr>
        <a:defRPr sz="1050">
          <a:latin typeface="Soleil Lt" panose="00000400000000000000" pitchFamily="50" charset="0"/>
          <a:ea typeface="Verdana" panose="020B0604030504040204" pitchFamily="34" charset="0"/>
          <a:cs typeface="Verdana" panose="020B0604030504040204" pitchFamily="34" charset="0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'Preise Ist'!$A$6</c:f>
              <c:strCache>
                <c:ptCount val="1"/>
                <c:pt idx="0">
                  <c:v>Doppelzimmer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xVal>
            <c:numRef>
              <c:f>'Preise Ist'!$O$6</c:f>
              <c:numCache>
                <c:formatCode>#,##0.00\ "€"</c:formatCode>
                <c:ptCount val="1"/>
                <c:pt idx="0">
                  <c:v>195.01966292134833</c:v>
                </c:pt>
              </c:numCache>
            </c:numRef>
          </c:xVal>
          <c:yVal>
            <c:numRef>
              <c:f>'Preise Ist'!$N$6</c:f>
              <c:numCache>
                <c:formatCode>#,##0.00\ "m²"</c:formatCode>
                <c:ptCount val="1"/>
                <c:pt idx="0">
                  <c:v>38</c:v>
                </c:pt>
              </c:numCache>
            </c:numRef>
          </c:yVal>
          <c:bubbleSize>
            <c:numRef>
              <c:f>'Preise Ist'!$B$6</c:f>
              <c:numCache>
                <c:formatCode>#,##0</c:formatCode>
                <c:ptCount val="1"/>
                <c:pt idx="0">
                  <c:v>30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54F5-40FF-9C0F-3F621D5732F2}"/>
            </c:ext>
          </c:extLst>
        </c:ser>
        <c:ser>
          <c:idx val="1"/>
          <c:order val="1"/>
          <c:tx>
            <c:strRef>
              <c:f>'Preise Ist'!$A$7</c:f>
              <c:strCache>
                <c:ptCount val="1"/>
                <c:pt idx="0">
                  <c:v>Doppelzimmer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xVal>
            <c:numRef>
              <c:f>'Preise Ist'!$O$7</c:f>
              <c:numCache>
                <c:formatCode>#,##0.00\ "€"</c:formatCode>
                <c:ptCount val="1"/>
                <c:pt idx="0">
                  <c:v>202.56460674157304</c:v>
                </c:pt>
              </c:numCache>
            </c:numRef>
          </c:xVal>
          <c:yVal>
            <c:numRef>
              <c:f>'Preise Ist'!$N$7</c:f>
              <c:numCache>
                <c:formatCode>#,##0.00\ "m²"</c:formatCode>
                <c:ptCount val="1"/>
                <c:pt idx="0">
                  <c:v>44.769230769230766</c:v>
                </c:pt>
              </c:numCache>
            </c:numRef>
          </c:yVal>
          <c:bubbleSize>
            <c:numRef>
              <c:f>'Preise Ist'!$B$7</c:f>
              <c:numCache>
                <c:formatCode>#,##0</c:formatCode>
                <c:ptCount val="1"/>
                <c:pt idx="0">
                  <c:v>26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54F5-40FF-9C0F-3F621D5732F2}"/>
            </c:ext>
          </c:extLst>
        </c:ser>
        <c:ser>
          <c:idx val="2"/>
          <c:order val="2"/>
          <c:tx>
            <c:strRef>
              <c:f>'Preise Ist'!$A$8</c:f>
              <c:strCache>
                <c:ptCount val="1"/>
                <c:pt idx="0">
                  <c:v>Doppelzimmer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xVal>
            <c:numRef>
              <c:f>'Preise Ist'!$O$8</c:f>
              <c:numCache>
                <c:formatCode>#,##0.00\ "€"</c:formatCode>
                <c:ptCount val="1"/>
                <c:pt idx="0">
                  <c:v>217.14044943820224</c:v>
                </c:pt>
              </c:numCache>
            </c:numRef>
          </c:xVal>
          <c:yVal>
            <c:numRef>
              <c:f>'Preise Ist'!$N$8</c:f>
              <c:numCache>
                <c:formatCode>#,##0.00\ "m²"</c:formatCode>
                <c:ptCount val="1"/>
                <c:pt idx="0">
                  <c:v>29.666666666666668</c:v>
                </c:pt>
              </c:numCache>
            </c:numRef>
          </c:yVal>
          <c:bubbleSize>
            <c:numRef>
              <c:f>'Preise Ist'!$B$8</c:f>
              <c:numCache>
                <c:formatCode>#,##0</c:formatCode>
                <c:ptCount val="1"/>
                <c:pt idx="0">
                  <c:v>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2-54F5-40FF-9C0F-3F621D5732F2}"/>
            </c:ext>
          </c:extLst>
        </c:ser>
        <c:ser>
          <c:idx val="3"/>
          <c:order val="3"/>
          <c:tx>
            <c:strRef>
              <c:f>'Preise Ist'!$A$9</c:f>
              <c:strCache>
                <c:ptCount val="1"/>
                <c:pt idx="0">
                  <c:v>Einzelsuite 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xVal>
            <c:numRef>
              <c:f>'Preise Ist'!$O$9</c:f>
              <c:numCache>
                <c:formatCode>#,##0.00\ "€"</c:formatCode>
                <c:ptCount val="1"/>
                <c:pt idx="0">
                  <c:v>217.14044943820224</c:v>
                </c:pt>
              </c:numCache>
            </c:numRef>
          </c:xVal>
          <c:yVal>
            <c:numRef>
              <c:f>'Preise Ist'!$N$9</c:f>
              <c:numCache>
                <c:formatCode>#,##0.00\ "m²"</c:formatCode>
                <c:ptCount val="1"/>
                <c:pt idx="0">
                  <c:v>34</c:v>
                </c:pt>
              </c:numCache>
            </c:numRef>
          </c:yVal>
          <c:bubbleSize>
            <c:numRef>
              <c:f>'Preise Ist'!$B$9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3-54F5-40FF-9C0F-3F621D5732F2}"/>
            </c:ext>
          </c:extLst>
        </c:ser>
        <c:ser>
          <c:idx val="4"/>
          <c:order val="4"/>
          <c:tx>
            <c:strRef>
              <c:f>'Preise Ist'!$A$10</c:f>
              <c:strCache>
                <c:ptCount val="1"/>
                <c:pt idx="0">
                  <c:v>Einzelzimmer 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xVal>
            <c:numRef>
              <c:f>'Preise Ist'!$O$10</c:f>
              <c:numCache>
                <c:formatCode>#,##0.00\ "€"</c:formatCode>
                <c:ptCount val="1"/>
                <c:pt idx="0">
                  <c:v>217.14044943820224</c:v>
                </c:pt>
              </c:numCache>
            </c:numRef>
          </c:xVal>
          <c:yVal>
            <c:numRef>
              <c:f>'Preise Ist'!$N$10</c:f>
              <c:numCache>
                <c:formatCode>#,##0.00\ "m²"</c:formatCode>
                <c:ptCount val="1"/>
                <c:pt idx="0">
                  <c:v>27</c:v>
                </c:pt>
              </c:numCache>
            </c:numRef>
          </c:yVal>
          <c:bubbleSize>
            <c:numRef>
              <c:f>'Preise Ist'!$B$10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4-54F5-40FF-9C0F-3F621D5732F2}"/>
            </c:ext>
          </c:extLst>
        </c:ser>
        <c:ser>
          <c:idx val="5"/>
          <c:order val="5"/>
          <c:tx>
            <c:strRef>
              <c:f>'Preise Ist'!$A$11</c:f>
              <c:strCache>
                <c:ptCount val="1"/>
                <c:pt idx="0">
                  <c:v>Familienzimmer 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xVal>
            <c:numRef>
              <c:f>'Preise Ist'!$O$11</c:f>
              <c:numCache>
                <c:formatCode>#,##0.00\ "€"</c:formatCode>
                <c:ptCount val="1"/>
                <c:pt idx="0">
                  <c:v>227.38483146067415</c:v>
                </c:pt>
              </c:numCache>
            </c:numRef>
          </c:xVal>
          <c:yVal>
            <c:numRef>
              <c:f>'Preise Ist'!$N$11</c:f>
              <c:numCache>
                <c:formatCode>#,##0.00\ "m²"</c:formatCode>
                <c:ptCount val="1"/>
                <c:pt idx="0">
                  <c:v>52.5</c:v>
                </c:pt>
              </c:numCache>
            </c:numRef>
          </c:yVal>
          <c:bubbleSize>
            <c:numRef>
              <c:f>'Preise Ist'!$B$11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5-54F5-40FF-9C0F-3F621D5732F2}"/>
            </c:ext>
          </c:extLst>
        </c:ser>
        <c:ser>
          <c:idx val="6"/>
          <c:order val="6"/>
          <c:tx>
            <c:strRef>
              <c:f>'Preise Ist'!$A$12</c:f>
              <c:strCache>
                <c:ptCount val="1"/>
                <c:pt idx="0">
                  <c:v>Familienzimmer B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Ist'!$O$12</c:f>
              <c:numCache>
                <c:formatCode>#,##0.00\ "€"</c:formatCode>
                <c:ptCount val="1"/>
                <c:pt idx="0">
                  <c:v>227.38483146067415</c:v>
                </c:pt>
              </c:numCache>
            </c:numRef>
          </c:xVal>
          <c:yVal>
            <c:numRef>
              <c:f>'Preise Ist'!$N$12</c:f>
              <c:numCache>
                <c:formatCode>#,##0.00\ "m²"</c:formatCode>
                <c:ptCount val="1"/>
                <c:pt idx="0">
                  <c:v>56</c:v>
                </c:pt>
              </c:numCache>
            </c:numRef>
          </c:yVal>
          <c:bubbleSize>
            <c:numRef>
              <c:f>'Preise Ist'!$B$12</c:f>
              <c:numCache>
                <c:formatCode>#,##0</c:formatCode>
                <c:ptCount val="1"/>
                <c:pt idx="0">
                  <c:v>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6-54F5-40FF-9C0F-3F621D5732F2}"/>
            </c:ext>
          </c:extLst>
        </c:ser>
        <c:ser>
          <c:idx val="7"/>
          <c:order val="7"/>
          <c:tx>
            <c:strRef>
              <c:f>'Preise Ist'!$A$13</c:f>
              <c:strCache>
                <c:ptCount val="1"/>
                <c:pt idx="0">
                  <c:v>Familienzimmer C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Ist'!$O$13</c:f>
              <c:numCache>
                <c:formatCode>#,##0.00\ "€"</c:formatCode>
                <c:ptCount val="1"/>
                <c:pt idx="0">
                  <c:v>237.70505617977528</c:v>
                </c:pt>
              </c:numCache>
            </c:numRef>
          </c:xVal>
          <c:yVal>
            <c:numRef>
              <c:f>'Preise Ist'!$N$13</c:f>
              <c:numCache>
                <c:formatCode>#,##0.00\ "m²"</c:formatCode>
                <c:ptCount val="1"/>
                <c:pt idx="0">
                  <c:v>67</c:v>
                </c:pt>
              </c:numCache>
            </c:numRef>
          </c:yVal>
          <c:bubbleSize>
            <c:numRef>
              <c:f>'Preise Ist'!$B$13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7-54F5-40FF-9C0F-3F621D5732F2}"/>
            </c:ext>
          </c:extLst>
        </c:ser>
        <c:ser>
          <c:idx val="8"/>
          <c:order val="8"/>
          <c:tx>
            <c:strRef>
              <c:f>'Preise Ist'!$A$14</c:f>
              <c:strCache>
                <c:ptCount val="1"/>
                <c:pt idx="0">
                  <c:v>Hotelappartement 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Ist'!$O$14</c:f>
              <c:numCache>
                <c:formatCode>#,##0.00\ "€"</c:formatCode>
                <c:ptCount val="1"/>
                <c:pt idx="0">
                  <c:v>195.01966292134833</c:v>
                </c:pt>
              </c:numCache>
            </c:numRef>
          </c:xVal>
          <c:yVal>
            <c:numRef>
              <c:f>'Preise Ist'!$N$14</c:f>
              <c:numCache>
                <c:formatCode>#,##0.00\ "m²"</c:formatCode>
                <c:ptCount val="1"/>
                <c:pt idx="0">
                  <c:v>45</c:v>
                </c:pt>
              </c:numCache>
            </c:numRef>
          </c:yVal>
          <c:bubbleSize>
            <c:numRef>
              <c:f>'Preise Ist'!$B$14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8-54F5-40FF-9C0F-3F621D5732F2}"/>
            </c:ext>
          </c:extLst>
        </c:ser>
        <c:ser>
          <c:idx val="9"/>
          <c:order val="9"/>
          <c:tx>
            <c:strRef>
              <c:f>'Preise Ist'!$A$15</c:f>
              <c:strCache>
                <c:ptCount val="1"/>
                <c:pt idx="0">
                  <c:v>Jugendzimmer 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Ist'!$O$15</c:f>
              <c:numCache>
                <c:formatCode>#,##0.00\ "€"</c:formatCode>
                <c:ptCount val="1"/>
                <c:pt idx="0">
                  <c:v>165.27247191011236</c:v>
                </c:pt>
              </c:numCache>
            </c:numRef>
          </c:xVal>
          <c:yVal>
            <c:numRef>
              <c:f>'Preise Ist'!$N$15</c:f>
              <c:numCache>
                <c:formatCode>#,##0.00\ "m²"</c:formatCode>
                <c:ptCount val="1"/>
                <c:pt idx="0">
                  <c:v>30</c:v>
                </c:pt>
              </c:numCache>
            </c:numRef>
          </c:yVal>
          <c:bubbleSize>
            <c:numRef>
              <c:f>'Preise Ist'!$B$15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9-54F5-40FF-9C0F-3F621D5732F2}"/>
            </c:ext>
          </c:extLst>
        </c:ser>
        <c:ser>
          <c:idx val="10"/>
          <c:order val="10"/>
          <c:tx>
            <c:strRef>
              <c:f>'Preise Ist'!$A$16</c:f>
              <c:strCache>
                <c:ptCount val="1"/>
                <c:pt idx="0">
                  <c:v>Maisonette 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Ist'!$O$16</c:f>
              <c:numCache>
                <c:formatCode>#,##0.00\ "€"</c:formatCode>
                <c:ptCount val="1"/>
                <c:pt idx="0">
                  <c:v>262.25</c:v>
                </c:pt>
              </c:numCache>
            </c:numRef>
          </c:xVal>
          <c:yVal>
            <c:numRef>
              <c:f>'Preise Ist'!$N$16</c:f>
              <c:numCache>
                <c:formatCode>#,##0.00\ "m²"</c:formatCode>
                <c:ptCount val="1"/>
                <c:pt idx="0">
                  <c:v>74.5</c:v>
                </c:pt>
              </c:numCache>
            </c:numRef>
          </c:yVal>
          <c:bubbleSize>
            <c:numRef>
              <c:f>'Preise Ist'!$B$16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A-54F5-40FF-9C0F-3F621D5732F2}"/>
            </c:ext>
          </c:extLst>
        </c:ser>
        <c:ser>
          <c:idx val="11"/>
          <c:order val="11"/>
          <c:tx>
            <c:strRef>
              <c:f>'Preise Ist'!$A$17</c:f>
              <c:strCache>
                <c:ptCount val="1"/>
                <c:pt idx="0">
                  <c:v>Suite 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Ist'!$O$17</c:f>
              <c:numCache>
                <c:formatCode>#,##0.00\ "€"</c:formatCode>
                <c:ptCount val="1"/>
                <c:pt idx="0">
                  <c:v>209.89606741573033</c:v>
                </c:pt>
              </c:numCache>
            </c:numRef>
          </c:xVal>
          <c:yVal>
            <c:numRef>
              <c:f>'Preise Ist'!$N$17</c:f>
              <c:numCache>
                <c:formatCode>#,##0.00\ "m²"</c:formatCode>
                <c:ptCount val="1"/>
                <c:pt idx="0">
                  <c:v>37</c:v>
                </c:pt>
              </c:numCache>
            </c:numRef>
          </c:yVal>
          <c:bubbleSize>
            <c:numRef>
              <c:f>'Preise Ist'!$B$17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B-54F5-40FF-9C0F-3F621D5732F2}"/>
            </c:ext>
          </c:extLst>
        </c:ser>
        <c:ser>
          <c:idx val="12"/>
          <c:order val="12"/>
          <c:tx>
            <c:strRef>
              <c:f>'Preise Ist'!$A$18</c:f>
              <c:strCache>
                <c:ptCount val="1"/>
                <c:pt idx="0">
                  <c:v>Suite B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Ist'!$O$18</c:f>
              <c:numCache>
                <c:formatCode>#,##0.00\ "€"</c:formatCode>
                <c:ptCount val="1"/>
                <c:pt idx="0">
                  <c:v>237.70505617977528</c:v>
                </c:pt>
              </c:numCache>
            </c:numRef>
          </c:xVal>
          <c:yVal>
            <c:numRef>
              <c:f>'Preise Ist'!$N$18</c:f>
              <c:numCache>
                <c:formatCode>#,##0.00\ "m²"</c:formatCode>
                <c:ptCount val="1"/>
                <c:pt idx="0">
                  <c:v>65</c:v>
                </c:pt>
              </c:numCache>
            </c:numRef>
          </c:yVal>
          <c:bubbleSize>
            <c:numRef>
              <c:f>'Preise Ist'!$B$18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C-54F5-40FF-9C0F-3F621D5732F2}"/>
            </c:ext>
          </c:extLst>
        </c:ser>
        <c:ser>
          <c:idx val="13"/>
          <c:order val="13"/>
          <c:tx>
            <c:strRef>
              <c:f>'Preise Ist'!$A$19</c:f>
              <c:strCache>
                <c:ptCount val="1"/>
                <c:pt idx="0">
                  <c:v>Suite C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Ist'!$O$19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Ist'!$N$19</c:f>
              <c:numCache>
                <c:formatCode>#,##0.00\ "m²"</c:formatCode>
                <c:ptCount val="1"/>
                <c:pt idx="0">
                  <c:v>64</c:v>
                </c:pt>
              </c:numCache>
            </c:numRef>
          </c:yVal>
          <c:bubbleSize>
            <c:numRef>
              <c:f>'Preise Ist'!$B$19</c:f>
              <c:numCache>
                <c:formatCode>#,##0</c:formatCode>
                <c:ptCount val="1"/>
                <c:pt idx="0">
                  <c:v>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D-54F5-40FF-9C0F-3F621D5732F2}"/>
            </c:ext>
          </c:extLst>
        </c:ser>
        <c:ser>
          <c:idx val="14"/>
          <c:order val="14"/>
          <c:tx>
            <c:strRef>
              <c:f>'Preise Ist'!$A$20</c:f>
              <c:strCache>
                <c:ptCount val="1"/>
                <c:pt idx="0">
                  <c:v>Suite D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Ist'!$O$20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Ist'!$N$20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Ist'!$B$20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E-54F5-40FF-9C0F-3F621D5732F2}"/>
            </c:ext>
          </c:extLst>
        </c:ser>
        <c:ser>
          <c:idx val="15"/>
          <c:order val="15"/>
          <c:tx>
            <c:strRef>
              <c:f>'Preise Ist'!$A$21</c:f>
              <c:strCache>
                <c:ptCount val="1"/>
                <c:pt idx="0">
                  <c:v>Suite E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Ist'!$O$21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Ist'!$N$21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Ist'!$B$21</c:f>
              <c:numCache>
                <c:formatCode>#,##0</c:formatCode>
                <c:ptCount val="1"/>
                <c:pt idx="0">
                  <c:v>3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F-54F5-40FF-9C0F-3F621D5732F2}"/>
            </c:ext>
          </c:extLst>
        </c:ser>
        <c:ser>
          <c:idx val="16"/>
          <c:order val="16"/>
          <c:tx>
            <c:strRef>
              <c:f>'Preise Ist'!$A$22</c:f>
              <c:strCache>
                <c:ptCount val="1"/>
                <c:pt idx="0">
                  <c:v>Suite F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Ist'!$O$22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Ist'!$N$22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Ist'!$B$22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0-54F5-40FF-9C0F-3F621D5732F2}"/>
            </c:ext>
          </c:extLst>
        </c:ser>
        <c:ser>
          <c:idx val="17"/>
          <c:order val="17"/>
          <c:tx>
            <c:strRef>
              <c:f>'Preise Ist'!$A$23</c:f>
              <c:strCache>
                <c:ptCount val="1"/>
                <c:pt idx="0">
                  <c:v>Suite G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Ist'!$O$23</c:f>
              <c:numCache>
                <c:formatCode>#,##0.00\ "€"</c:formatCode>
                <c:ptCount val="1"/>
                <c:pt idx="0">
                  <c:v>262.25</c:v>
                </c:pt>
              </c:numCache>
            </c:numRef>
          </c:xVal>
          <c:yVal>
            <c:numRef>
              <c:f>'Preise Ist'!$N$23</c:f>
              <c:numCache>
                <c:formatCode>#,##0.00\ "m²"</c:formatCode>
                <c:ptCount val="1"/>
                <c:pt idx="0">
                  <c:v>68</c:v>
                </c:pt>
              </c:numCache>
            </c:numRef>
          </c:yVal>
          <c:bubbleSize>
            <c:numRef>
              <c:f>'Preise Ist'!$B$23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1-54F5-40FF-9C0F-3F621D5732F2}"/>
            </c:ext>
          </c:extLst>
        </c:ser>
        <c:ser>
          <c:idx val="18"/>
          <c:order val="18"/>
          <c:tx>
            <c:strRef>
              <c:f>'Preise Ist'!$A$24</c:f>
              <c:strCache>
                <c:ptCount val="1"/>
                <c:pt idx="0">
                  <c:v>Suite H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Ist'!$O$24</c:f>
              <c:numCache>
                <c:formatCode>#,##0.00\ "€"</c:formatCode>
                <c:ptCount val="1"/>
                <c:pt idx="0">
                  <c:v>287.39606741573033</c:v>
                </c:pt>
              </c:numCache>
            </c:numRef>
          </c:xVal>
          <c:yVal>
            <c:numRef>
              <c:f>'Preise Ist'!$N$24</c:f>
              <c:numCache>
                <c:formatCode>#,##0.00\ "m²"</c:formatCode>
                <c:ptCount val="1"/>
                <c:pt idx="0">
                  <c:v>105</c:v>
                </c:pt>
              </c:numCache>
            </c:numRef>
          </c:yVal>
          <c:bubbleSize>
            <c:numRef>
              <c:f>'Preise Ist'!$B$24</c:f>
              <c:numCache>
                <c:formatCode>#,##0</c:formatCode>
                <c:ptCount val="1"/>
                <c:pt idx="0">
                  <c:v>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2-54F5-40FF-9C0F-3F621D5732F2}"/>
            </c:ext>
          </c:extLst>
        </c:ser>
        <c:ser>
          <c:idx val="19"/>
          <c:order val="19"/>
          <c:tx>
            <c:strRef>
              <c:f>'Preise Ist'!$A$25</c:f>
              <c:strCache>
                <c:ptCount val="1"/>
                <c:pt idx="0">
                  <c:v>Suite I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Ist'!$O$25</c:f>
              <c:numCache>
                <c:formatCode>#,##0.00\ "€"</c:formatCode>
                <c:ptCount val="1"/>
                <c:pt idx="0">
                  <c:v>293.69943820224717</c:v>
                </c:pt>
              </c:numCache>
            </c:numRef>
          </c:xVal>
          <c:yVal>
            <c:numRef>
              <c:f>'Preise Ist'!$N$25</c:f>
              <c:numCache>
                <c:formatCode>#,##0.00\ "m²"</c:formatCode>
                <c:ptCount val="1"/>
                <c:pt idx="0">
                  <c:v>87</c:v>
                </c:pt>
              </c:numCache>
            </c:numRef>
          </c:yVal>
          <c:bubbleSize>
            <c:numRef>
              <c:f>'Preise Ist'!$B$25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3-54F5-40FF-9C0F-3F621D5732F2}"/>
            </c:ext>
          </c:extLst>
        </c:ser>
        <c:ser>
          <c:idx val="20"/>
          <c:order val="20"/>
          <c:tx>
            <c:strRef>
              <c:f>'Preise Ist'!$A$26</c:f>
              <c:strCache>
                <c:ptCount val="1"/>
                <c:pt idx="0">
                  <c:v>Suite J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Ist'!$O$26</c:f>
              <c:numCache>
                <c:formatCode>#,##0.00\ "€"</c:formatCode>
                <c:ptCount val="1"/>
                <c:pt idx="0">
                  <c:v>327.30337078651684</c:v>
                </c:pt>
              </c:numCache>
            </c:numRef>
          </c:xVal>
          <c:yVal>
            <c:numRef>
              <c:f>'Preise Ist'!$N$26</c:f>
              <c:numCache>
                <c:formatCode>#,##0.00\ "m²"</c:formatCode>
                <c:ptCount val="1"/>
                <c:pt idx="0">
                  <c:v>114</c:v>
                </c:pt>
              </c:numCache>
            </c:numRef>
          </c:yVal>
          <c:bubbleSize>
            <c:numRef>
              <c:f>'Preise Ist'!$B$26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4-54F5-40FF-9C0F-3F621D5732F2}"/>
            </c:ext>
          </c:extLst>
        </c:ser>
        <c:ser>
          <c:idx val="21"/>
          <c:order val="21"/>
          <c:tx>
            <c:strRef>
              <c:f>'Preise Ist'!$A$27</c:f>
              <c:strCache>
                <c:ptCount val="1"/>
                <c:pt idx="0">
                  <c:v>Suite K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Ist'!$O$27</c:f>
              <c:numCache>
                <c:formatCode>#,##0.00\ "€"</c:formatCode>
                <c:ptCount val="1"/>
                <c:pt idx="0">
                  <c:v>327.30337078651684</c:v>
                </c:pt>
              </c:numCache>
            </c:numRef>
          </c:xVal>
          <c:yVal>
            <c:numRef>
              <c:f>'Preise Ist'!$N$27</c:f>
              <c:numCache>
                <c:formatCode>#,##0.00\ "m²"</c:formatCode>
                <c:ptCount val="1"/>
                <c:pt idx="0">
                  <c:v>102</c:v>
                </c:pt>
              </c:numCache>
            </c:numRef>
          </c:yVal>
          <c:bubbleSize>
            <c:numRef>
              <c:f>'Preise Ist'!$B$27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5-54F5-40FF-9C0F-3F621D5732F2}"/>
            </c:ext>
          </c:extLst>
        </c:ser>
        <c:ser>
          <c:idx val="22"/>
          <c:order val="22"/>
          <c:tx>
            <c:strRef>
              <c:f>'Preise Ist'!$A$28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Ist'!$O$28</c:f>
            </c:numRef>
          </c:xVal>
          <c:yVal>
            <c:numRef>
              <c:f>'Preise Ist'!$N$28</c:f>
            </c:numRef>
          </c:yVal>
          <c:bubbleSize>
            <c:numRef>
              <c:f>'Preise Ist'!$B$28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6-54F5-40FF-9C0F-3F621D5732F2}"/>
            </c:ext>
          </c:extLst>
        </c:ser>
        <c:ser>
          <c:idx val="23"/>
          <c:order val="23"/>
          <c:tx>
            <c:strRef>
              <c:f>'Preise Ist'!$A$29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Ist'!$O$29</c:f>
            </c:numRef>
          </c:xVal>
          <c:yVal>
            <c:numRef>
              <c:f>'Preise Ist'!$N$29</c:f>
            </c:numRef>
          </c:yVal>
          <c:bubbleSize>
            <c:numRef>
              <c:f>'Preise Ist'!$B$29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7-54F5-40FF-9C0F-3F621D5732F2}"/>
            </c:ext>
          </c:extLst>
        </c:ser>
        <c:ser>
          <c:idx val="24"/>
          <c:order val="24"/>
          <c:tx>
            <c:strRef>
              <c:f>'Preise Ist'!$A$30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Ist'!$O$30</c:f>
            </c:numRef>
          </c:xVal>
          <c:yVal>
            <c:numRef>
              <c:f>'Preise Ist'!$N$30</c:f>
            </c:numRef>
          </c:yVal>
          <c:bubbleSize>
            <c:numRef>
              <c:f>'Preise Ist'!$B$30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8-54F5-40FF-9C0F-3F621D573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21939504"/>
        <c:axId val="425528032"/>
      </c:bubbleChart>
      <c:valAx>
        <c:axId val="421939504"/>
        <c:scaling>
          <c:orientation val="minMax"/>
          <c:max val="360"/>
          <c:min val="1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/>
                  <a:t>Durchschnittspreis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#,##0\ [$€-1]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5528032"/>
        <c:crosses val="autoZero"/>
        <c:crossBetween val="midCat"/>
      </c:valAx>
      <c:valAx>
        <c:axId val="4255280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/>
                  <a:t>Durchschnittliche Zimmergröße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0\ &quot;m²&quot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1939504"/>
        <c:crosses val="autoZero"/>
        <c:crossBetween val="midCat"/>
      </c:valAx>
      <c:spPr>
        <a:noFill/>
        <a:ln>
          <a:solidFill>
            <a:schemeClr val="accent4"/>
          </a:solidFill>
        </a:ln>
        <a:effectLst/>
      </c:spPr>
    </c:plotArea>
    <c:plotVisOnly val="1"/>
    <c:dispBlanksAs val="gap"/>
    <c:showDLblsOverMax val="0"/>
  </c:chart>
  <c:spPr>
    <a:solidFill>
      <a:schemeClr val="bg1">
        <a:alpha val="25000"/>
      </a:schemeClr>
    </a:solidFill>
    <a:ln w="12700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Soleil Lt" panose="00000400000000000000" pitchFamily="50" charset="0"/>
          <a:ea typeface="Verdana" panose="020B0604030504040204" pitchFamily="34" charset="0"/>
          <a:cs typeface="Verdana" panose="020B0604030504040204" pitchFamily="34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'Preise Soll'!$A$6</c:f>
              <c:strCache>
                <c:ptCount val="1"/>
                <c:pt idx="0">
                  <c:v>Doppelzimmer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xVal>
            <c:numRef>
              <c:f>'Preise Soll'!$O$6</c:f>
              <c:numCache>
                <c:formatCode>#,##0.00\ "€"</c:formatCode>
                <c:ptCount val="1"/>
                <c:pt idx="0">
                  <c:v>195.01966292134833</c:v>
                </c:pt>
              </c:numCache>
            </c:numRef>
          </c:xVal>
          <c:yVal>
            <c:numRef>
              <c:f>'Preise Soll'!$N$6</c:f>
              <c:numCache>
                <c:formatCode>#,##0.00\ "m²"</c:formatCode>
                <c:ptCount val="1"/>
                <c:pt idx="0">
                  <c:v>38</c:v>
                </c:pt>
              </c:numCache>
            </c:numRef>
          </c:yVal>
          <c:bubbleSize>
            <c:numRef>
              <c:f>'Preise Soll'!$B$6</c:f>
              <c:numCache>
                <c:formatCode>#,##0</c:formatCode>
                <c:ptCount val="1"/>
                <c:pt idx="0">
                  <c:v>30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6FFD-461B-84A1-97EA6F0701D1}"/>
            </c:ext>
          </c:extLst>
        </c:ser>
        <c:ser>
          <c:idx val="1"/>
          <c:order val="1"/>
          <c:tx>
            <c:strRef>
              <c:f>'Preise Soll'!$A$7</c:f>
              <c:strCache>
                <c:ptCount val="1"/>
                <c:pt idx="0">
                  <c:v>Doppelzimmer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xVal>
            <c:numRef>
              <c:f>'Preise Soll'!$O$7</c:f>
              <c:numCache>
                <c:formatCode>#,##0.00\ "€"</c:formatCode>
                <c:ptCount val="1"/>
                <c:pt idx="0">
                  <c:v>212.56460674157304</c:v>
                </c:pt>
              </c:numCache>
            </c:numRef>
          </c:xVal>
          <c:yVal>
            <c:numRef>
              <c:f>'Preise Soll'!$N$7</c:f>
              <c:numCache>
                <c:formatCode>#,##0.00\ "m²"</c:formatCode>
                <c:ptCount val="1"/>
                <c:pt idx="0">
                  <c:v>44.769230769230766</c:v>
                </c:pt>
              </c:numCache>
            </c:numRef>
          </c:yVal>
          <c:bubbleSize>
            <c:numRef>
              <c:f>'Preise Soll'!$B$7</c:f>
              <c:numCache>
                <c:formatCode>#,##0</c:formatCode>
                <c:ptCount val="1"/>
                <c:pt idx="0">
                  <c:v>26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6FFD-461B-84A1-97EA6F0701D1}"/>
            </c:ext>
          </c:extLst>
        </c:ser>
        <c:ser>
          <c:idx val="2"/>
          <c:order val="2"/>
          <c:tx>
            <c:strRef>
              <c:f>'Preise Soll'!$A$8</c:f>
              <c:strCache>
                <c:ptCount val="1"/>
                <c:pt idx="0">
                  <c:v>Doppelzimmer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xVal>
            <c:numRef>
              <c:f>'Preise Soll'!$O$8</c:f>
              <c:numCache>
                <c:formatCode>#,##0.00\ "€"</c:formatCode>
                <c:ptCount val="1"/>
                <c:pt idx="0">
                  <c:v>227.14044943820224</c:v>
                </c:pt>
              </c:numCache>
            </c:numRef>
          </c:xVal>
          <c:yVal>
            <c:numRef>
              <c:f>'Preise Soll'!$N$8</c:f>
              <c:numCache>
                <c:formatCode>#,##0.00\ "m²"</c:formatCode>
                <c:ptCount val="1"/>
                <c:pt idx="0">
                  <c:v>29.666666666666668</c:v>
                </c:pt>
              </c:numCache>
            </c:numRef>
          </c:yVal>
          <c:bubbleSize>
            <c:numRef>
              <c:f>'Preise Soll'!$B$8</c:f>
              <c:numCache>
                <c:formatCode>#,##0</c:formatCode>
                <c:ptCount val="1"/>
                <c:pt idx="0">
                  <c:v>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2-6FFD-461B-84A1-97EA6F0701D1}"/>
            </c:ext>
          </c:extLst>
        </c:ser>
        <c:ser>
          <c:idx val="3"/>
          <c:order val="3"/>
          <c:tx>
            <c:strRef>
              <c:f>'Preise Soll'!$A$9</c:f>
              <c:strCache>
                <c:ptCount val="1"/>
                <c:pt idx="0">
                  <c:v>Einzelsuite 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xVal>
            <c:numRef>
              <c:f>'Preise Soll'!$O$9</c:f>
              <c:numCache>
                <c:formatCode>#,##0.00\ "€"</c:formatCode>
                <c:ptCount val="1"/>
                <c:pt idx="0">
                  <c:v>217.14044943820224</c:v>
                </c:pt>
              </c:numCache>
            </c:numRef>
          </c:xVal>
          <c:yVal>
            <c:numRef>
              <c:f>'Preise Soll'!$N$9</c:f>
              <c:numCache>
                <c:formatCode>#,##0.00\ "m²"</c:formatCode>
                <c:ptCount val="1"/>
                <c:pt idx="0">
                  <c:v>34</c:v>
                </c:pt>
              </c:numCache>
            </c:numRef>
          </c:yVal>
          <c:bubbleSize>
            <c:numRef>
              <c:f>'Preise Soll'!$B$9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3-6FFD-461B-84A1-97EA6F0701D1}"/>
            </c:ext>
          </c:extLst>
        </c:ser>
        <c:ser>
          <c:idx val="4"/>
          <c:order val="4"/>
          <c:tx>
            <c:strRef>
              <c:f>'Preise Soll'!$A$10</c:f>
              <c:strCache>
                <c:ptCount val="1"/>
                <c:pt idx="0">
                  <c:v>Einzelzimmer 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xVal>
            <c:numRef>
              <c:f>'Preise Soll'!$O$10</c:f>
              <c:numCache>
                <c:formatCode>#,##0.00\ "€"</c:formatCode>
                <c:ptCount val="1"/>
                <c:pt idx="0">
                  <c:v>217.14044943820224</c:v>
                </c:pt>
              </c:numCache>
            </c:numRef>
          </c:xVal>
          <c:yVal>
            <c:numRef>
              <c:f>'Preise Soll'!$N$10</c:f>
              <c:numCache>
                <c:formatCode>#,##0.00\ "m²"</c:formatCode>
                <c:ptCount val="1"/>
                <c:pt idx="0">
                  <c:v>27</c:v>
                </c:pt>
              </c:numCache>
            </c:numRef>
          </c:yVal>
          <c:bubbleSize>
            <c:numRef>
              <c:f>'Preise Soll'!$B$10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4-6FFD-461B-84A1-97EA6F0701D1}"/>
            </c:ext>
          </c:extLst>
        </c:ser>
        <c:ser>
          <c:idx val="5"/>
          <c:order val="5"/>
          <c:tx>
            <c:strRef>
              <c:f>'Preise Soll'!$A$11</c:f>
              <c:strCache>
                <c:ptCount val="1"/>
                <c:pt idx="0">
                  <c:v>Familienzimmer 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xVal>
            <c:numRef>
              <c:f>'Preise Soll'!$O$11</c:f>
              <c:numCache>
                <c:formatCode>#,##0.00\ "€"</c:formatCode>
                <c:ptCount val="1"/>
                <c:pt idx="0">
                  <c:v>237.38483146067415</c:v>
                </c:pt>
              </c:numCache>
            </c:numRef>
          </c:xVal>
          <c:yVal>
            <c:numRef>
              <c:f>'Preise Soll'!$N$11</c:f>
              <c:numCache>
                <c:formatCode>#,##0.00\ "m²"</c:formatCode>
                <c:ptCount val="1"/>
                <c:pt idx="0">
                  <c:v>52.5</c:v>
                </c:pt>
              </c:numCache>
            </c:numRef>
          </c:yVal>
          <c:bubbleSize>
            <c:numRef>
              <c:f>'Preise Soll'!$B$11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5-6FFD-461B-84A1-97EA6F0701D1}"/>
            </c:ext>
          </c:extLst>
        </c:ser>
        <c:ser>
          <c:idx val="6"/>
          <c:order val="6"/>
          <c:tx>
            <c:strRef>
              <c:f>'Preise Soll'!$A$12</c:f>
              <c:strCache>
                <c:ptCount val="1"/>
                <c:pt idx="0">
                  <c:v>Familienzimmer B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Soll'!$O$12</c:f>
              <c:numCache>
                <c:formatCode>#,##0.00\ "€"</c:formatCode>
                <c:ptCount val="1"/>
                <c:pt idx="0">
                  <c:v>237.38483146067415</c:v>
                </c:pt>
              </c:numCache>
            </c:numRef>
          </c:xVal>
          <c:yVal>
            <c:numRef>
              <c:f>'Preise Soll'!$N$12</c:f>
              <c:numCache>
                <c:formatCode>#,##0.00\ "m²"</c:formatCode>
                <c:ptCount val="1"/>
                <c:pt idx="0">
                  <c:v>56</c:v>
                </c:pt>
              </c:numCache>
            </c:numRef>
          </c:yVal>
          <c:bubbleSize>
            <c:numRef>
              <c:f>'Preise Soll'!$B$12</c:f>
              <c:numCache>
                <c:formatCode>#,##0</c:formatCode>
                <c:ptCount val="1"/>
                <c:pt idx="0">
                  <c:v>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6-6FFD-461B-84A1-97EA6F0701D1}"/>
            </c:ext>
          </c:extLst>
        </c:ser>
        <c:ser>
          <c:idx val="7"/>
          <c:order val="7"/>
          <c:tx>
            <c:strRef>
              <c:f>'Preise Soll'!$A$13</c:f>
              <c:strCache>
                <c:ptCount val="1"/>
                <c:pt idx="0">
                  <c:v>Familienzimmer C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Soll'!$O$13</c:f>
              <c:numCache>
                <c:formatCode>#,##0.00\ "€"</c:formatCode>
                <c:ptCount val="1"/>
                <c:pt idx="0">
                  <c:v>237.70505617977528</c:v>
                </c:pt>
              </c:numCache>
            </c:numRef>
          </c:xVal>
          <c:yVal>
            <c:numRef>
              <c:f>'Preise Soll'!$N$13</c:f>
              <c:numCache>
                <c:formatCode>#,##0.00\ "m²"</c:formatCode>
                <c:ptCount val="1"/>
                <c:pt idx="0">
                  <c:v>67</c:v>
                </c:pt>
              </c:numCache>
            </c:numRef>
          </c:yVal>
          <c:bubbleSize>
            <c:numRef>
              <c:f>'Preise Soll'!$B$13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7-6FFD-461B-84A1-97EA6F0701D1}"/>
            </c:ext>
          </c:extLst>
        </c:ser>
        <c:ser>
          <c:idx val="8"/>
          <c:order val="8"/>
          <c:tx>
            <c:strRef>
              <c:f>'Preise Soll'!$A$14</c:f>
              <c:strCache>
                <c:ptCount val="1"/>
                <c:pt idx="0">
                  <c:v>Hotelappartement 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Soll'!$O$14</c:f>
              <c:numCache>
                <c:formatCode>#,##0.00\ "€"</c:formatCode>
                <c:ptCount val="1"/>
                <c:pt idx="0">
                  <c:v>195.01966292134833</c:v>
                </c:pt>
              </c:numCache>
            </c:numRef>
          </c:xVal>
          <c:yVal>
            <c:numRef>
              <c:f>'Preise Soll'!$N$14</c:f>
              <c:numCache>
                <c:formatCode>#,##0.00\ "m²"</c:formatCode>
                <c:ptCount val="1"/>
                <c:pt idx="0">
                  <c:v>45</c:v>
                </c:pt>
              </c:numCache>
            </c:numRef>
          </c:yVal>
          <c:bubbleSize>
            <c:numRef>
              <c:f>'Preise Soll'!$B$14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8-6FFD-461B-84A1-97EA6F0701D1}"/>
            </c:ext>
          </c:extLst>
        </c:ser>
        <c:ser>
          <c:idx val="9"/>
          <c:order val="9"/>
          <c:tx>
            <c:strRef>
              <c:f>'Preise Soll'!$A$15</c:f>
              <c:strCache>
                <c:ptCount val="1"/>
                <c:pt idx="0">
                  <c:v>Jugendzimmer 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Soll'!$O$15</c:f>
              <c:numCache>
                <c:formatCode>#,##0.00\ "€"</c:formatCode>
                <c:ptCount val="1"/>
                <c:pt idx="0">
                  <c:v>165.27247191011236</c:v>
                </c:pt>
              </c:numCache>
            </c:numRef>
          </c:xVal>
          <c:yVal>
            <c:numRef>
              <c:f>'Preise Soll'!$N$15</c:f>
              <c:numCache>
                <c:formatCode>#,##0.00\ "m²"</c:formatCode>
                <c:ptCount val="1"/>
                <c:pt idx="0">
                  <c:v>30</c:v>
                </c:pt>
              </c:numCache>
            </c:numRef>
          </c:yVal>
          <c:bubbleSize>
            <c:numRef>
              <c:f>'Preise Soll'!$B$15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9-6FFD-461B-84A1-97EA6F0701D1}"/>
            </c:ext>
          </c:extLst>
        </c:ser>
        <c:ser>
          <c:idx val="10"/>
          <c:order val="10"/>
          <c:tx>
            <c:strRef>
              <c:f>'Preise Soll'!$A$16</c:f>
              <c:strCache>
                <c:ptCount val="1"/>
                <c:pt idx="0">
                  <c:v>Maisonette 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Soll'!$O$16</c:f>
              <c:numCache>
                <c:formatCode>#,##0.00\ "€"</c:formatCode>
                <c:ptCount val="1"/>
                <c:pt idx="0">
                  <c:v>272.25</c:v>
                </c:pt>
              </c:numCache>
            </c:numRef>
          </c:xVal>
          <c:yVal>
            <c:numRef>
              <c:f>'Preise Soll'!$N$16</c:f>
              <c:numCache>
                <c:formatCode>#,##0.00\ "m²"</c:formatCode>
                <c:ptCount val="1"/>
                <c:pt idx="0">
                  <c:v>74.5</c:v>
                </c:pt>
              </c:numCache>
            </c:numRef>
          </c:yVal>
          <c:bubbleSize>
            <c:numRef>
              <c:f>'Preise Soll'!$B$16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A-6FFD-461B-84A1-97EA6F0701D1}"/>
            </c:ext>
          </c:extLst>
        </c:ser>
        <c:ser>
          <c:idx val="11"/>
          <c:order val="11"/>
          <c:tx>
            <c:strRef>
              <c:f>'Preise Soll'!$A$17</c:f>
              <c:strCache>
                <c:ptCount val="1"/>
                <c:pt idx="0">
                  <c:v>Suite 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Soll'!$O$17</c:f>
              <c:numCache>
                <c:formatCode>#,##0.00\ "€"</c:formatCode>
                <c:ptCount val="1"/>
                <c:pt idx="0">
                  <c:v>209.89606741573033</c:v>
                </c:pt>
              </c:numCache>
            </c:numRef>
          </c:xVal>
          <c:yVal>
            <c:numRef>
              <c:f>'Preise Soll'!$N$17</c:f>
              <c:numCache>
                <c:formatCode>#,##0.00\ "m²"</c:formatCode>
                <c:ptCount val="1"/>
                <c:pt idx="0">
                  <c:v>37</c:v>
                </c:pt>
              </c:numCache>
            </c:numRef>
          </c:yVal>
          <c:bubbleSize>
            <c:numRef>
              <c:f>'Preise Soll'!$B$17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B-6FFD-461B-84A1-97EA6F0701D1}"/>
            </c:ext>
          </c:extLst>
        </c:ser>
        <c:ser>
          <c:idx val="12"/>
          <c:order val="12"/>
          <c:tx>
            <c:strRef>
              <c:f>'Preise Soll'!$A$18</c:f>
              <c:strCache>
                <c:ptCount val="1"/>
                <c:pt idx="0">
                  <c:v>Suite B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Soll'!$O$18</c:f>
              <c:numCache>
                <c:formatCode>#,##0.00\ "€"</c:formatCode>
                <c:ptCount val="1"/>
                <c:pt idx="0">
                  <c:v>237.70505617977528</c:v>
                </c:pt>
              </c:numCache>
            </c:numRef>
          </c:xVal>
          <c:yVal>
            <c:numRef>
              <c:f>'Preise Soll'!$N$18</c:f>
              <c:numCache>
                <c:formatCode>#,##0.00\ "m²"</c:formatCode>
                <c:ptCount val="1"/>
                <c:pt idx="0">
                  <c:v>65</c:v>
                </c:pt>
              </c:numCache>
            </c:numRef>
          </c:yVal>
          <c:bubbleSize>
            <c:numRef>
              <c:f>'Preise Soll'!$B$18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C-6FFD-461B-84A1-97EA6F0701D1}"/>
            </c:ext>
          </c:extLst>
        </c:ser>
        <c:ser>
          <c:idx val="13"/>
          <c:order val="13"/>
          <c:tx>
            <c:strRef>
              <c:f>'Preise Soll'!$A$19</c:f>
              <c:strCache>
                <c:ptCount val="1"/>
                <c:pt idx="0">
                  <c:v>Suite C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Soll'!$O$19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Soll'!$N$19</c:f>
              <c:numCache>
                <c:formatCode>#,##0.00\ "m²"</c:formatCode>
                <c:ptCount val="1"/>
                <c:pt idx="0">
                  <c:v>64</c:v>
                </c:pt>
              </c:numCache>
            </c:numRef>
          </c:yVal>
          <c:bubbleSize>
            <c:numRef>
              <c:f>'Preise Soll'!$B$19</c:f>
              <c:numCache>
                <c:formatCode>#,##0</c:formatCode>
                <c:ptCount val="1"/>
                <c:pt idx="0">
                  <c:v>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D-6FFD-461B-84A1-97EA6F0701D1}"/>
            </c:ext>
          </c:extLst>
        </c:ser>
        <c:ser>
          <c:idx val="14"/>
          <c:order val="14"/>
          <c:tx>
            <c:strRef>
              <c:f>'Preise Soll'!$A$20</c:f>
              <c:strCache>
                <c:ptCount val="1"/>
                <c:pt idx="0">
                  <c:v>Suite D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Soll'!$O$20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Soll'!$N$20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Soll'!$B$20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E-6FFD-461B-84A1-97EA6F0701D1}"/>
            </c:ext>
          </c:extLst>
        </c:ser>
        <c:ser>
          <c:idx val="15"/>
          <c:order val="15"/>
          <c:tx>
            <c:strRef>
              <c:f>'Preise Soll'!$A$21</c:f>
              <c:strCache>
                <c:ptCount val="1"/>
                <c:pt idx="0">
                  <c:v>Suite E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Soll'!$O$21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Soll'!$N$21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Soll'!$B$21</c:f>
              <c:numCache>
                <c:formatCode>#,##0</c:formatCode>
                <c:ptCount val="1"/>
                <c:pt idx="0">
                  <c:v>3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F-6FFD-461B-84A1-97EA6F0701D1}"/>
            </c:ext>
          </c:extLst>
        </c:ser>
        <c:ser>
          <c:idx val="16"/>
          <c:order val="16"/>
          <c:tx>
            <c:strRef>
              <c:f>'Preise Soll'!$A$22</c:f>
              <c:strCache>
                <c:ptCount val="1"/>
                <c:pt idx="0">
                  <c:v>Suite F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Soll'!$O$22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Soll'!$N$22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Soll'!$B$22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0-6FFD-461B-84A1-97EA6F0701D1}"/>
            </c:ext>
          </c:extLst>
        </c:ser>
        <c:ser>
          <c:idx val="17"/>
          <c:order val="17"/>
          <c:tx>
            <c:strRef>
              <c:f>'Preise Soll'!$A$23</c:f>
              <c:strCache>
                <c:ptCount val="1"/>
                <c:pt idx="0">
                  <c:v>Suite G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Soll'!$O$23</c:f>
              <c:numCache>
                <c:formatCode>#,##0.00\ "€"</c:formatCode>
                <c:ptCount val="1"/>
                <c:pt idx="0">
                  <c:v>272.25</c:v>
                </c:pt>
              </c:numCache>
            </c:numRef>
          </c:xVal>
          <c:yVal>
            <c:numRef>
              <c:f>'Preise Soll'!$N$23</c:f>
              <c:numCache>
                <c:formatCode>#,##0.00\ "m²"</c:formatCode>
                <c:ptCount val="1"/>
                <c:pt idx="0">
                  <c:v>68</c:v>
                </c:pt>
              </c:numCache>
            </c:numRef>
          </c:yVal>
          <c:bubbleSize>
            <c:numRef>
              <c:f>'Preise Soll'!$B$23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1-6FFD-461B-84A1-97EA6F0701D1}"/>
            </c:ext>
          </c:extLst>
        </c:ser>
        <c:ser>
          <c:idx val="18"/>
          <c:order val="18"/>
          <c:tx>
            <c:strRef>
              <c:f>'Preise Soll'!$A$24</c:f>
              <c:strCache>
                <c:ptCount val="1"/>
                <c:pt idx="0">
                  <c:v>Suite H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Soll'!$O$24</c:f>
              <c:numCache>
                <c:formatCode>#,##0.00\ "€"</c:formatCode>
                <c:ptCount val="1"/>
                <c:pt idx="0">
                  <c:v>297.39606741573033</c:v>
                </c:pt>
              </c:numCache>
            </c:numRef>
          </c:xVal>
          <c:yVal>
            <c:numRef>
              <c:f>'Preise Soll'!$N$24</c:f>
              <c:numCache>
                <c:formatCode>#,##0.00\ "m²"</c:formatCode>
                <c:ptCount val="1"/>
                <c:pt idx="0">
                  <c:v>105</c:v>
                </c:pt>
              </c:numCache>
            </c:numRef>
          </c:yVal>
          <c:bubbleSize>
            <c:numRef>
              <c:f>'Preise Soll'!$B$24</c:f>
              <c:numCache>
                <c:formatCode>#,##0</c:formatCode>
                <c:ptCount val="1"/>
                <c:pt idx="0">
                  <c:v>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2-6FFD-461B-84A1-97EA6F0701D1}"/>
            </c:ext>
          </c:extLst>
        </c:ser>
        <c:ser>
          <c:idx val="19"/>
          <c:order val="19"/>
          <c:tx>
            <c:strRef>
              <c:f>'Preise Soll'!$A$25</c:f>
              <c:strCache>
                <c:ptCount val="1"/>
                <c:pt idx="0">
                  <c:v>Suite I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Soll'!$O$25</c:f>
              <c:numCache>
                <c:formatCode>#,##0.00\ "€"</c:formatCode>
                <c:ptCount val="1"/>
                <c:pt idx="0">
                  <c:v>303.69943820224717</c:v>
                </c:pt>
              </c:numCache>
            </c:numRef>
          </c:xVal>
          <c:yVal>
            <c:numRef>
              <c:f>'Preise Soll'!$N$25</c:f>
              <c:numCache>
                <c:formatCode>#,##0.00\ "m²"</c:formatCode>
                <c:ptCount val="1"/>
                <c:pt idx="0">
                  <c:v>87</c:v>
                </c:pt>
              </c:numCache>
            </c:numRef>
          </c:yVal>
          <c:bubbleSize>
            <c:numRef>
              <c:f>'Preise Soll'!$B$25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3-6FFD-461B-84A1-97EA6F0701D1}"/>
            </c:ext>
          </c:extLst>
        </c:ser>
        <c:ser>
          <c:idx val="20"/>
          <c:order val="20"/>
          <c:tx>
            <c:strRef>
              <c:f>'Preise Soll'!$A$26</c:f>
              <c:strCache>
                <c:ptCount val="1"/>
                <c:pt idx="0">
                  <c:v>Suite J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Soll'!$O$26</c:f>
              <c:numCache>
                <c:formatCode>#,##0.00\ "€"</c:formatCode>
                <c:ptCount val="1"/>
                <c:pt idx="0">
                  <c:v>337.30337078651684</c:v>
                </c:pt>
              </c:numCache>
            </c:numRef>
          </c:xVal>
          <c:yVal>
            <c:numRef>
              <c:f>'Preise Soll'!$N$26</c:f>
              <c:numCache>
                <c:formatCode>#,##0.00\ "m²"</c:formatCode>
                <c:ptCount val="1"/>
                <c:pt idx="0">
                  <c:v>114</c:v>
                </c:pt>
              </c:numCache>
            </c:numRef>
          </c:yVal>
          <c:bubbleSize>
            <c:numRef>
              <c:f>'Preise Soll'!$B$26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4-6FFD-461B-84A1-97EA6F0701D1}"/>
            </c:ext>
          </c:extLst>
        </c:ser>
        <c:ser>
          <c:idx val="21"/>
          <c:order val="21"/>
          <c:tx>
            <c:strRef>
              <c:f>'Preise Soll'!$A$27</c:f>
              <c:strCache>
                <c:ptCount val="1"/>
                <c:pt idx="0">
                  <c:v>Suite K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Soll'!$O$27</c:f>
              <c:numCache>
                <c:formatCode>#,##0.00\ "€"</c:formatCode>
                <c:ptCount val="1"/>
                <c:pt idx="0">
                  <c:v>337.30337078651684</c:v>
                </c:pt>
              </c:numCache>
            </c:numRef>
          </c:xVal>
          <c:yVal>
            <c:numRef>
              <c:f>'Preise Soll'!$N$27</c:f>
              <c:numCache>
                <c:formatCode>#,##0.00\ "m²"</c:formatCode>
                <c:ptCount val="1"/>
                <c:pt idx="0">
                  <c:v>102</c:v>
                </c:pt>
              </c:numCache>
            </c:numRef>
          </c:yVal>
          <c:bubbleSize>
            <c:numRef>
              <c:f>'Preise Soll'!$B$27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5-6FFD-461B-84A1-97EA6F0701D1}"/>
            </c:ext>
          </c:extLst>
        </c:ser>
        <c:ser>
          <c:idx val="22"/>
          <c:order val="22"/>
          <c:tx>
            <c:strRef>
              <c:f>'Preise Ist'!$A$28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Ist'!$O$28</c:f>
            </c:numRef>
          </c:xVal>
          <c:yVal>
            <c:numRef>
              <c:f>'Preise Ist'!$N$28</c:f>
            </c:numRef>
          </c:yVal>
          <c:bubbleSize>
            <c:numRef>
              <c:f>'Preise Ist'!$B$28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6-6FFD-461B-84A1-97EA6F0701D1}"/>
            </c:ext>
          </c:extLst>
        </c:ser>
        <c:ser>
          <c:idx val="23"/>
          <c:order val="23"/>
          <c:tx>
            <c:strRef>
              <c:f>'Preise Ist'!$A$29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Ist'!$O$29</c:f>
            </c:numRef>
          </c:xVal>
          <c:yVal>
            <c:numRef>
              <c:f>'Preise Ist'!$N$29</c:f>
            </c:numRef>
          </c:yVal>
          <c:bubbleSize>
            <c:numRef>
              <c:f>'Preise Ist'!$B$29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7-6FFD-461B-84A1-97EA6F0701D1}"/>
            </c:ext>
          </c:extLst>
        </c:ser>
        <c:ser>
          <c:idx val="24"/>
          <c:order val="24"/>
          <c:tx>
            <c:strRef>
              <c:f>'Preise Ist'!$A$30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Ist'!$O$30</c:f>
            </c:numRef>
          </c:xVal>
          <c:yVal>
            <c:numRef>
              <c:f>'Preise Ist'!$N$30</c:f>
            </c:numRef>
          </c:yVal>
          <c:bubbleSize>
            <c:numRef>
              <c:f>'Preise Ist'!$B$30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8-6FFD-461B-84A1-97EA6F070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21939504"/>
        <c:axId val="425528032"/>
      </c:bubbleChart>
      <c:valAx>
        <c:axId val="421939504"/>
        <c:scaling>
          <c:orientation val="minMax"/>
          <c:max val="360"/>
          <c:min val="1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sz="1200"/>
                  <a:t>Durchschnittspreis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#,##0\ [$€-1]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5528032"/>
        <c:crosses val="autoZero"/>
        <c:crossBetween val="midCat"/>
      </c:valAx>
      <c:valAx>
        <c:axId val="4255280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sz="1200"/>
                  <a:t>Durchschnittliche Zimmergröße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0\ &quot;m²&quot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1939504"/>
        <c:crosses val="autoZero"/>
        <c:crossBetween val="midCat"/>
      </c:valAx>
      <c:spPr>
        <a:noFill/>
        <a:ln>
          <a:solidFill>
            <a:schemeClr val="accent4"/>
          </a:solidFill>
        </a:ln>
        <a:effectLst/>
      </c:spPr>
    </c:plotArea>
    <c:plotVisOnly val="1"/>
    <c:dispBlanksAs val="gap"/>
    <c:showDLblsOverMax val="0"/>
  </c:chart>
  <c:spPr>
    <a:solidFill>
      <a:schemeClr val="bg1">
        <a:alpha val="25000"/>
      </a:schemeClr>
    </a:solidFill>
    <a:ln w="12700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Soleil Lt" panose="00000400000000000000" pitchFamily="50" charset="0"/>
          <a:ea typeface="Verdana" panose="020B0604030504040204" pitchFamily="34" charset="0"/>
          <a:cs typeface="Verdana" panose="020B0604030504040204" pitchFamily="34" charset="0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'Preise Soll'!$A$6</c:f>
              <c:strCache>
                <c:ptCount val="1"/>
                <c:pt idx="0">
                  <c:v>Doppelzimmer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xVal>
            <c:numRef>
              <c:f>'Preise Soll'!$O$6</c:f>
              <c:numCache>
                <c:formatCode>#,##0.00\ "€"</c:formatCode>
                <c:ptCount val="1"/>
                <c:pt idx="0">
                  <c:v>195.01966292134833</c:v>
                </c:pt>
              </c:numCache>
            </c:numRef>
          </c:xVal>
          <c:yVal>
            <c:numRef>
              <c:f>'Preise Soll'!$N$6</c:f>
              <c:numCache>
                <c:formatCode>#,##0.00\ "m²"</c:formatCode>
                <c:ptCount val="1"/>
                <c:pt idx="0">
                  <c:v>38</c:v>
                </c:pt>
              </c:numCache>
            </c:numRef>
          </c:yVal>
          <c:bubbleSize>
            <c:numRef>
              <c:f>'Preise Soll'!$B$6</c:f>
              <c:numCache>
                <c:formatCode>#,##0</c:formatCode>
                <c:ptCount val="1"/>
                <c:pt idx="0">
                  <c:v>30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6FFD-461B-84A1-97EA6F0701D1}"/>
            </c:ext>
          </c:extLst>
        </c:ser>
        <c:ser>
          <c:idx val="1"/>
          <c:order val="1"/>
          <c:tx>
            <c:strRef>
              <c:f>'Preise Soll'!$A$7</c:f>
              <c:strCache>
                <c:ptCount val="1"/>
                <c:pt idx="0">
                  <c:v>Doppelzimmer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xVal>
            <c:numRef>
              <c:f>'Preise Soll'!$O$7</c:f>
              <c:numCache>
                <c:formatCode>#,##0.00\ "€"</c:formatCode>
                <c:ptCount val="1"/>
                <c:pt idx="0">
                  <c:v>212.56460674157304</c:v>
                </c:pt>
              </c:numCache>
            </c:numRef>
          </c:xVal>
          <c:yVal>
            <c:numRef>
              <c:f>'Preise Soll'!$N$7</c:f>
              <c:numCache>
                <c:formatCode>#,##0.00\ "m²"</c:formatCode>
                <c:ptCount val="1"/>
                <c:pt idx="0">
                  <c:v>44.769230769230766</c:v>
                </c:pt>
              </c:numCache>
            </c:numRef>
          </c:yVal>
          <c:bubbleSize>
            <c:numRef>
              <c:f>'Preise Soll'!$B$7</c:f>
              <c:numCache>
                <c:formatCode>#,##0</c:formatCode>
                <c:ptCount val="1"/>
                <c:pt idx="0">
                  <c:v>26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6FFD-461B-84A1-97EA6F0701D1}"/>
            </c:ext>
          </c:extLst>
        </c:ser>
        <c:ser>
          <c:idx val="2"/>
          <c:order val="2"/>
          <c:tx>
            <c:strRef>
              <c:f>'Preise Soll'!$A$8</c:f>
              <c:strCache>
                <c:ptCount val="1"/>
                <c:pt idx="0">
                  <c:v>Doppelzimmer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xVal>
            <c:numRef>
              <c:f>'Preise Soll'!$O$8</c:f>
              <c:numCache>
                <c:formatCode>#,##0.00\ "€"</c:formatCode>
                <c:ptCount val="1"/>
                <c:pt idx="0">
                  <c:v>227.14044943820224</c:v>
                </c:pt>
              </c:numCache>
            </c:numRef>
          </c:xVal>
          <c:yVal>
            <c:numRef>
              <c:f>'Preise Soll'!$N$8</c:f>
              <c:numCache>
                <c:formatCode>#,##0.00\ "m²"</c:formatCode>
                <c:ptCount val="1"/>
                <c:pt idx="0">
                  <c:v>29.666666666666668</c:v>
                </c:pt>
              </c:numCache>
            </c:numRef>
          </c:yVal>
          <c:bubbleSize>
            <c:numRef>
              <c:f>'Preise Soll'!$B$8</c:f>
              <c:numCache>
                <c:formatCode>#,##0</c:formatCode>
                <c:ptCount val="1"/>
                <c:pt idx="0">
                  <c:v>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2-6FFD-461B-84A1-97EA6F0701D1}"/>
            </c:ext>
          </c:extLst>
        </c:ser>
        <c:ser>
          <c:idx val="3"/>
          <c:order val="3"/>
          <c:tx>
            <c:strRef>
              <c:f>'Preise Soll'!$A$9</c:f>
              <c:strCache>
                <c:ptCount val="1"/>
                <c:pt idx="0">
                  <c:v>Einzelsuite 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xVal>
            <c:numRef>
              <c:f>'Preise Soll'!$O$9</c:f>
              <c:numCache>
                <c:formatCode>#,##0.00\ "€"</c:formatCode>
                <c:ptCount val="1"/>
                <c:pt idx="0">
                  <c:v>217.14044943820224</c:v>
                </c:pt>
              </c:numCache>
            </c:numRef>
          </c:xVal>
          <c:yVal>
            <c:numRef>
              <c:f>'Preise Soll'!$N$9</c:f>
              <c:numCache>
                <c:formatCode>#,##0.00\ "m²"</c:formatCode>
                <c:ptCount val="1"/>
                <c:pt idx="0">
                  <c:v>34</c:v>
                </c:pt>
              </c:numCache>
            </c:numRef>
          </c:yVal>
          <c:bubbleSize>
            <c:numRef>
              <c:f>'Preise Soll'!$B$9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3-6FFD-461B-84A1-97EA6F0701D1}"/>
            </c:ext>
          </c:extLst>
        </c:ser>
        <c:ser>
          <c:idx val="4"/>
          <c:order val="4"/>
          <c:tx>
            <c:strRef>
              <c:f>'Preise Soll'!$A$10</c:f>
              <c:strCache>
                <c:ptCount val="1"/>
                <c:pt idx="0">
                  <c:v>Einzelzimmer 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xVal>
            <c:numRef>
              <c:f>'Preise Soll'!$O$10</c:f>
              <c:numCache>
                <c:formatCode>#,##0.00\ "€"</c:formatCode>
                <c:ptCount val="1"/>
                <c:pt idx="0">
                  <c:v>217.14044943820224</c:v>
                </c:pt>
              </c:numCache>
            </c:numRef>
          </c:xVal>
          <c:yVal>
            <c:numRef>
              <c:f>'Preise Soll'!$N$10</c:f>
              <c:numCache>
                <c:formatCode>#,##0.00\ "m²"</c:formatCode>
                <c:ptCount val="1"/>
                <c:pt idx="0">
                  <c:v>27</c:v>
                </c:pt>
              </c:numCache>
            </c:numRef>
          </c:yVal>
          <c:bubbleSize>
            <c:numRef>
              <c:f>'Preise Soll'!$B$10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4-6FFD-461B-84A1-97EA6F0701D1}"/>
            </c:ext>
          </c:extLst>
        </c:ser>
        <c:ser>
          <c:idx val="5"/>
          <c:order val="5"/>
          <c:tx>
            <c:strRef>
              <c:f>'Preise Soll'!$A$11</c:f>
              <c:strCache>
                <c:ptCount val="1"/>
                <c:pt idx="0">
                  <c:v>Familienzimmer 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xVal>
            <c:numRef>
              <c:f>'Preise Soll'!$O$11</c:f>
              <c:numCache>
                <c:formatCode>#,##0.00\ "€"</c:formatCode>
                <c:ptCount val="1"/>
                <c:pt idx="0">
                  <c:v>237.38483146067415</c:v>
                </c:pt>
              </c:numCache>
            </c:numRef>
          </c:xVal>
          <c:yVal>
            <c:numRef>
              <c:f>'Preise Soll'!$N$11</c:f>
              <c:numCache>
                <c:formatCode>#,##0.00\ "m²"</c:formatCode>
                <c:ptCount val="1"/>
                <c:pt idx="0">
                  <c:v>52.5</c:v>
                </c:pt>
              </c:numCache>
            </c:numRef>
          </c:yVal>
          <c:bubbleSize>
            <c:numRef>
              <c:f>'Preise Soll'!$B$11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5-6FFD-461B-84A1-97EA6F0701D1}"/>
            </c:ext>
          </c:extLst>
        </c:ser>
        <c:ser>
          <c:idx val="6"/>
          <c:order val="6"/>
          <c:tx>
            <c:strRef>
              <c:f>'Preise Soll'!$A$12</c:f>
              <c:strCache>
                <c:ptCount val="1"/>
                <c:pt idx="0">
                  <c:v>Familienzimmer B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Soll'!$O$12</c:f>
              <c:numCache>
                <c:formatCode>#,##0.00\ "€"</c:formatCode>
                <c:ptCount val="1"/>
                <c:pt idx="0">
                  <c:v>237.38483146067415</c:v>
                </c:pt>
              </c:numCache>
            </c:numRef>
          </c:xVal>
          <c:yVal>
            <c:numRef>
              <c:f>'Preise Soll'!$N$12</c:f>
              <c:numCache>
                <c:formatCode>#,##0.00\ "m²"</c:formatCode>
                <c:ptCount val="1"/>
                <c:pt idx="0">
                  <c:v>56</c:v>
                </c:pt>
              </c:numCache>
            </c:numRef>
          </c:yVal>
          <c:bubbleSize>
            <c:numRef>
              <c:f>'Preise Soll'!$B$12</c:f>
              <c:numCache>
                <c:formatCode>#,##0</c:formatCode>
                <c:ptCount val="1"/>
                <c:pt idx="0">
                  <c:v>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6-6FFD-461B-84A1-97EA6F0701D1}"/>
            </c:ext>
          </c:extLst>
        </c:ser>
        <c:ser>
          <c:idx val="7"/>
          <c:order val="7"/>
          <c:tx>
            <c:strRef>
              <c:f>'Preise Soll'!$A$13</c:f>
              <c:strCache>
                <c:ptCount val="1"/>
                <c:pt idx="0">
                  <c:v>Familienzimmer C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Soll'!$O$13</c:f>
              <c:numCache>
                <c:formatCode>#,##0.00\ "€"</c:formatCode>
                <c:ptCount val="1"/>
                <c:pt idx="0">
                  <c:v>237.70505617977528</c:v>
                </c:pt>
              </c:numCache>
            </c:numRef>
          </c:xVal>
          <c:yVal>
            <c:numRef>
              <c:f>'Preise Soll'!$N$13</c:f>
              <c:numCache>
                <c:formatCode>#,##0.00\ "m²"</c:formatCode>
                <c:ptCount val="1"/>
                <c:pt idx="0">
                  <c:v>67</c:v>
                </c:pt>
              </c:numCache>
            </c:numRef>
          </c:yVal>
          <c:bubbleSize>
            <c:numRef>
              <c:f>'Preise Soll'!$B$13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7-6FFD-461B-84A1-97EA6F0701D1}"/>
            </c:ext>
          </c:extLst>
        </c:ser>
        <c:ser>
          <c:idx val="8"/>
          <c:order val="8"/>
          <c:tx>
            <c:strRef>
              <c:f>'Preise Soll'!$A$14</c:f>
              <c:strCache>
                <c:ptCount val="1"/>
                <c:pt idx="0">
                  <c:v>Hotelappartement 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Soll'!$O$14</c:f>
              <c:numCache>
                <c:formatCode>#,##0.00\ "€"</c:formatCode>
                <c:ptCount val="1"/>
                <c:pt idx="0">
                  <c:v>195.01966292134833</c:v>
                </c:pt>
              </c:numCache>
            </c:numRef>
          </c:xVal>
          <c:yVal>
            <c:numRef>
              <c:f>'Preise Soll'!$N$14</c:f>
              <c:numCache>
                <c:formatCode>#,##0.00\ "m²"</c:formatCode>
                <c:ptCount val="1"/>
                <c:pt idx="0">
                  <c:v>45</c:v>
                </c:pt>
              </c:numCache>
            </c:numRef>
          </c:yVal>
          <c:bubbleSize>
            <c:numRef>
              <c:f>'Preise Soll'!$B$14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8-6FFD-461B-84A1-97EA6F0701D1}"/>
            </c:ext>
          </c:extLst>
        </c:ser>
        <c:ser>
          <c:idx val="9"/>
          <c:order val="9"/>
          <c:tx>
            <c:strRef>
              <c:f>'Preise Soll'!$A$15</c:f>
              <c:strCache>
                <c:ptCount val="1"/>
                <c:pt idx="0">
                  <c:v>Jugendzimmer 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Soll'!$O$15</c:f>
              <c:numCache>
                <c:formatCode>#,##0.00\ "€"</c:formatCode>
                <c:ptCount val="1"/>
                <c:pt idx="0">
                  <c:v>165.27247191011236</c:v>
                </c:pt>
              </c:numCache>
            </c:numRef>
          </c:xVal>
          <c:yVal>
            <c:numRef>
              <c:f>'Preise Soll'!$N$15</c:f>
              <c:numCache>
                <c:formatCode>#,##0.00\ "m²"</c:formatCode>
                <c:ptCount val="1"/>
                <c:pt idx="0">
                  <c:v>30</c:v>
                </c:pt>
              </c:numCache>
            </c:numRef>
          </c:yVal>
          <c:bubbleSize>
            <c:numRef>
              <c:f>'Preise Soll'!$B$15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9-6FFD-461B-84A1-97EA6F0701D1}"/>
            </c:ext>
          </c:extLst>
        </c:ser>
        <c:ser>
          <c:idx val="10"/>
          <c:order val="10"/>
          <c:tx>
            <c:strRef>
              <c:f>'Preise Soll'!$A$16</c:f>
              <c:strCache>
                <c:ptCount val="1"/>
                <c:pt idx="0">
                  <c:v>Maisonette 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Soll'!$O$16</c:f>
              <c:numCache>
                <c:formatCode>#,##0.00\ "€"</c:formatCode>
                <c:ptCount val="1"/>
                <c:pt idx="0">
                  <c:v>272.25</c:v>
                </c:pt>
              </c:numCache>
            </c:numRef>
          </c:xVal>
          <c:yVal>
            <c:numRef>
              <c:f>'Preise Soll'!$N$16</c:f>
              <c:numCache>
                <c:formatCode>#,##0.00\ "m²"</c:formatCode>
                <c:ptCount val="1"/>
                <c:pt idx="0">
                  <c:v>74.5</c:v>
                </c:pt>
              </c:numCache>
            </c:numRef>
          </c:yVal>
          <c:bubbleSize>
            <c:numRef>
              <c:f>'Preise Soll'!$B$16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A-6FFD-461B-84A1-97EA6F0701D1}"/>
            </c:ext>
          </c:extLst>
        </c:ser>
        <c:ser>
          <c:idx val="11"/>
          <c:order val="11"/>
          <c:tx>
            <c:strRef>
              <c:f>'Preise Soll'!$A$17</c:f>
              <c:strCache>
                <c:ptCount val="1"/>
                <c:pt idx="0">
                  <c:v>Suite 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Soll'!$O$17</c:f>
              <c:numCache>
                <c:formatCode>#,##0.00\ "€"</c:formatCode>
                <c:ptCount val="1"/>
                <c:pt idx="0">
                  <c:v>209.89606741573033</c:v>
                </c:pt>
              </c:numCache>
            </c:numRef>
          </c:xVal>
          <c:yVal>
            <c:numRef>
              <c:f>'Preise Soll'!$N$17</c:f>
              <c:numCache>
                <c:formatCode>#,##0.00\ "m²"</c:formatCode>
                <c:ptCount val="1"/>
                <c:pt idx="0">
                  <c:v>37</c:v>
                </c:pt>
              </c:numCache>
            </c:numRef>
          </c:yVal>
          <c:bubbleSize>
            <c:numRef>
              <c:f>'Preise Soll'!$B$17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B-6FFD-461B-84A1-97EA6F0701D1}"/>
            </c:ext>
          </c:extLst>
        </c:ser>
        <c:ser>
          <c:idx val="12"/>
          <c:order val="12"/>
          <c:tx>
            <c:strRef>
              <c:f>'Preise Soll'!$A$18</c:f>
              <c:strCache>
                <c:ptCount val="1"/>
                <c:pt idx="0">
                  <c:v>Suite B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Soll'!$O$18</c:f>
              <c:numCache>
                <c:formatCode>#,##0.00\ "€"</c:formatCode>
                <c:ptCount val="1"/>
                <c:pt idx="0">
                  <c:v>237.70505617977528</c:v>
                </c:pt>
              </c:numCache>
            </c:numRef>
          </c:xVal>
          <c:yVal>
            <c:numRef>
              <c:f>'Preise Soll'!$N$18</c:f>
              <c:numCache>
                <c:formatCode>#,##0.00\ "m²"</c:formatCode>
                <c:ptCount val="1"/>
                <c:pt idx="0">
                  <c:v>65</c:v>
                </c:pt>
              </c:numCache>
            </c:numRef>
          </c:yVal>
          <c:bubbleSize>
            <c:numRef>
              <c:f>'Preise Soll'!$B$18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C-6FFD-461B-84A1-97EA6F0701D1}"/>
            </c:ext>
          </c:extLst>
        </c:ser>
        <c:ser>
          <c:idx val="13"/>
          <c:order val="13"/>
          <c:tx>
            <c:strRef>
              <c:f>'Preise Soll'!$A$19</c:f>
              <c:strCache>
                <c:ptCount val="1"/>
                <c:pt idx="0">
                  <c:v>Suite C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Soll'!$O$19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Soll'!$N$19</c:f>
              <c:numCache>
                <c:formatCode>#,##0.00\ "m²"</c:formatCode>
                <c:ptCount val="1"/>
                <c:pt idx="0">
                  <c:v>64</c:v>
                </c:pt>
              </c:numCache>
            </c:numRef>
          </c:yVal>
          <c:bubbleSize>
            <c:numRef>
              <c:f>'Preise Soll'!$B$19</c:f>
              <c:numCache>
                <c:formatCode>#,##0</c:formatCode>
                <c:ptCount val="1"/>
                <c:pt idx="0">
                  <c:v>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D-6FFD-461B-84A1-97EA6F0701D1}"/>
            </c:ext>
          </c:extLst>
        </c:ser>
        <c:ser>
          <c:idx val="14"/>
          <c:order val="14"/>
          <c:tx>
            <c:strRef>
              <c:f>'Preise Soll'!$A$20</c:f>
              <c:strCache>
                <c:ptCount val="1"/>
                <c:pt idx="0">
                  <c:v>Suite D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Soll'!$O$20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Soll'!$N$20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Soll'!$B$20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E-6FFD-461B-84A1-97EA6F0701D1}"/>
            </c:ext>
          </c:extLst>
        </c:ser>
        <c:ser>
          <c:idx val="15"/>
          <c:order val="15"/>
          <c:tx>
            <c:strRef>
              <c:f>'Preise Soll'!$A$21</c:f>
              <c:strCache>
                <c:ptCount val="1"/>
                <c:pt idx="0">
                  <c:v>Suite E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Soll'!$O$21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Soll'!$N$21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Soll'!$B$21</c:f>
              <c:numCache>
                <c:formatCode>#,##0</c:formatCode>
                <c:ptCount val="1"/>
                <c:pt idx="0">
                  <c:v>3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F-6FFD-461B-84A1-97EA6F0701D1}"/>
            </c:ext>
          </c:extLst>
        </c:ser>
        <c:ser>
          <c:idx val="16"/>
          <c:order val="16"/>
          <c:tx>
            <c:strRef>
              <c:f>'Preise Soll'!$A$22</c:f>
              <c:strCache>
                <c:ptCount val="1"/>
                <c:pt idx="0">
                  <c:v>Suite F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Soll'!$O$22</c:f>
              <c:numCache>
                <c:formatCode>#,##0.00\ "€"</c:formatCode>
                <c:ptCount val="1"/>
                <c:pt idx="0">
                  <c:v>257.14887640449439</c:v>
                </c:pt>
              </c:numCache>
            </c:numRef>
          </c:xVal>
          <c:yVal>
            <c:numRef>
              <c:f>'Preise Soll'!$N$22</c:f>
              <c:numCache>
                <c:formatCode>#,##0.00\ "m²"</c:formatCode>
                <c:ptCount val="1"/>
                <c:pt idx="0">
                  <c:v>71</c:v>
                </c:pt>
              </c:numCache>
            </c:numRef>
          </c:yVal>
          <c:bubbleSize>
            <c:numRef>
              <c:f>'Preise Soll'!$B$22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0-6FFD-461B-84A1-97EA6F0701D1}"/>
            </c:ext>
          </c:extLst>
        </c:ser>
        <c:ser>
          <c:idx val="17"/>
          <c:order val="17"/>
          <c:tx>
            <c:strRef>
              <c:f>'Preise Soll'!$A$23</c:f>
              <c:strCache>
                <c:ptCount val="1"/>
                <c:pt idx="0">
                  <c:v>Suite G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Soll'!$O$23</c:f>
              <c:numCache>
                <c:formatCode>#,##0.00\ "€"</c:formatCode>
                <c:ptCount val="1"/>
                <c:pt idx="0">
                  <c:v>272.25</c:v>
                </c:pt>
              </c:numCache>
            </c:numRef>
          </c:xVal>
          <c:yVal>
            <c:numRef>
              <c:f>'Preise Soll'!$N$23</c:f>
              <c:numCache>
                <c:formatCode>#,##0.00\ "m²"</c:formatCode>
                <c:ptCount val="1"/>
                <c:pt idx="0">
                  <c:v>68</c:v>
                </c:pt>
              </c:numCache>
            </c:numRef>
          </c:yVal>
          <c:bubbleSize>
            <c:numRef>
              <c:f>'Preise Soll'!$B$23</c:f>
              <c:numCache>
                <c:formatCode>#,##0</c:formatCode>
                <c:ptCount val="1"/>
                <c:pt idx="0">
                  <c:v>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1-6FFD-461B-84A1-97EA6F0701D1}"/>
            </c:ext>
          </c:extLst>
        </c:ser>
        <c:ser>
          <c:idx val="18"/>
          <c:order val="18"/>
          <c:tx>
            <c:strRef>
              <c:f>'Preise Soll'!$A$24</c:f>
              <c:strCache>
                <c:ptCount val="1"/>
                <c:pt idx="0">
                  <c:v>Suite H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Soll'!$O$24</c:f>
              <c:numCache>
                <c:formatCode>#,##0.00\ "€"</c:formatCode>
                <c:ptCount val="1"/>
                <c:pt idx="0">
                  <c:v>297.39606741573033</c:v>
                </c:pt>
              </c:numCache>
            </c:numRef>
          </c:xVal>
          <c:yVal>
            <c:numRef>
              <c:f>'Preise Soll'!$N$24</c:f>
              <c:numCache>
                <c:formatCode>#,##0.00\ "m²"</c:formatCode>
                <c:ptCount val="1"/>
                <c:pt idx="0">
                  <c:v>105</c:v>
                </c:pt>
              </c:numCache>
            </c:numRef>
          </c:yVal>
          <c:bubbleSize>
            <c:numRef>
              <c:f>'Preise Soll'!$B$24</c:f>
              <c:numCache>
                <c:formatCode>#,##0</c:formatCode>
                <c:ptCount val="1"/>
                <c:pt idx="0">
                  <c:v>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2-6FFD-461B-84A1-97EA6F0701D1}"/>
            </c:ext>
          </c:extLst>
        </c:ser>
        <c:ser>
          <c:idx val="19"/>
          <c:order val="19"/>
          <c:tx>
            <c:strRef>
              <c:f>'Preise Soll'!$A$25</c:f>
              <c:strCache>
                <c:ptCount val="1"/>
                <c:pt idx="0">
                  <c:v>Suite I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Soll'!$O$25</c:f>
              <c:numCache>
                <c:formatCode>#,##0.00\ "€"</c:formatCode>
                <c:ptCount val="1"/>
                <c:pt idx="0">
                  <c:v>303.69943820224717</c:v>
                </c:pt>
              </c:numCache>
            </c:numRef>
          </c:xVal>
          <c:yVal>
            <c:numRef>
              <c:f>'Preise Soll'!$N$25</c:f>
              <c:numCache>
                <c:formatCode>#,##0.00\ "m²"</c:formatCode>
                <c:ptCount val="1"/>
                <c:pt idx="0">
                  <c:v>87</c:v>
                </c:pt>
              </c:numCache>
            </c:numRef>
          </c:yVal>
          <c:bubbleSize>
            <c:numRef>
              <c:f>'Preise Soll'!$B$25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3-6FFD-461B-84A1-97EA6F0701D1}"/>
            </c:ext>
          </c:extLst>
        </c:ser>
        <c:ser>
          <c:idx val="20"/>
          <c:order val="20"/>
          <c:tx>
            <c:strRef>
              <c:f>'Preise Soll'!$A$26</c:f>
              <c:strCache>
                <c:ptCount val="1"/>
                <c:pt idx="0">
                  <c:v>Suite J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Soll'!$O$26</c:f>
              <c:numCache>
                <c:formatCode>#,##0.00\ "€"</c:formatCode>
                <c:ptCount val="1"/>
                <c:pt idx="0">
                  <c:v>337.30337078651684</c:v>
                </c:pt>
              </c:numCache>
            </c:numRef>
          </c:xVal>
          <c:yVal>
            <c:numRef>
              <c:f>'Preise Soll'!$N$26</c:f>
              <c:numCache>
                <c:formatCode>#,##0.00\ "m²"</c:formatCode>
                <c:ptCount val="1"/>
                <c:pt idx="0">
                  <c:v>114</c:v>
                </c:pt>
              </c:numCache>
            </c:numRef>
          </c:yVal>
          <c:bubbleSize>
            <c:numRef>
              <c:f>'Preise Soll'!$B$26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4-6FFD-461B-84A1-97EA6F0701D1}"/>
            </c:ext>
          </c:extLst>
        </c:ser>
        <c:ser>
          <c:idx val="21"/>
          <c:order val="21"/>
          <c:tx>
            <c:strRef>
              <c:f>'Preise Soll'!$A$27</c:f>
              <c:strCache>
                <c:ptCount val="1"/>
                <c:pt idx="0">
                  <c:v>Suite K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Soll'!$O$27</c:f>
              <c:numCache>
                <c:formatCode>#,##0.00\ "€"</c:formatCode>
                <c:ptCount val="1"/>
                <c:pt idx="0">
                  <c:v>337.30337078651684</c:v>
                </c:pt>
              </c:numCache>
            </c:numRef>
          </c:xVal>
          <c:yVal>
            <c:numRef>
              <c:f>'Preise Soll'!$N$27</c:f>
              <c:numCache>
                <c:formatCode>#,##0.00\ "m²"</c:formatCode>
                <c:ptCount val="1"/>
                <c:pt idx="0">
                  <c:v>102</c:v>
                </c:pt>
              </c:numCache>
            </c:numRef>
          </c:yVal>
          <c:bubbleSize>
            <c:numRef>
              <c:f>'Preise Soll'!$B$27</c:f>
              <c:numCache>
                <c:formatCode>#,##0</c:formatCode>
                <c:ptCount val="1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5-6FFD-461B-84A1-97EA6F0701D1}"/>
            </c:ext>
          </c:extLst>
        </c:ser>
        <c:ser>
          <c:idx val="22"/>
          <c:order val="22"/>
          <c:tx>
            <c:strRef>
              <c:f>'Preise Ist'!$A$28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Ist'!$O$28</c:f>
            </c:numRef>
          </c:xVal>
          <c:yVal>
            <c:numRef>
              <c:f>'Preise Ist'!$N$28</c:f>
            </c:numRef>
          </c:yVal>
          <c:bubbleSize>
            <c:numRef>
              <c:f>'Preise Ist'!$B$28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6-6FFD-461B-84A1-97EA6F0701D1}"/>
            </c:ext>
          </c:extLst>
        </c:ser>
        <c:ser>
          <c:idx val="23"/>
          <c:order val="23"/>
          <c:tx>
            <c:strRef>
              <c:f>'Preise Ist'!$A$29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Ist'!$O$29</c:f>
            </c:numRef>
          </c:xVal>
          <c:yVal>
            <c:numRef>
              <c:f>'Preise Ist'!$N$29</c:f>
            </c:numRef>
          </c:yVal>
          <c:bubbleSize>
            <c:numRef>
              <c:f>'Preise Ist'!$B$29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7-6FFD-461B-84A1-97EA6F0701D1}"/>
            </c:ext>
          </c:extLst>
        </c:ser>
        <c:ser>
          <c:idx val="24"/>
          <c:order val="24"/>
          <c:tx>
            <c:strRef>
              <c:f>'Preise Ist'!$A$30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xVal>
            <c:numRef>
              <c:f>'Preise Ist'!$O$30</c:f>
            </c:numRef>
          </c:xVal>
          <c:yVal>
            <c:numRef>
              <c:f>'Preise Ist'!$N$30</c:f>
            </c:numRef>
          </c:yVal>
          <c:bubbleSize>
            <c:numRef>
              <c:f>'Preise Ist'!$B$30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8-6FFD-461B-84A1-97EA6F070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21939504"/>
        <c:axId val="425528032"/>
      </c:bubbleChart>
      <c:valAx>
        <c:axId val="421939504"/>
        <c:scaling>
          <c:orientation val="minMax"/>
          <c:max val="360"/>
          <c:min val="1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sz="1200"/>
                  <a:t>Durchschnittspreis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#,##0\ [$€-1]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5528032"/>
        <c:crosses val="autoZero"/>
        <c:crossBetween val="midCat"/>
      </c:valAx>
      <c:valAx>
        <c:axId val="4255280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sz="1200"/>
                  <a:t>Durchschnittliche Zimmergröße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0\ &quot;m²&quot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1939504"/>
        <c:crosses val="autoZero"/>
        <c:crossBetween val="midCat"/>
      </c:valAx>
      <c:spPr>
        <a:noFill/>
        <a:ln>
          <a:solidFill>
            <a:schemeClr val="accent4"/>
          </a:solidFill>
        </a:ln>
        <a:effectLst/>
      </c:spPr>
    </c:plotArea>
    <c:plotVisOnly val="1"/>
    <c:dispBlanksAs val="gap"/>
    <c:showDLblsOverMax val="0"/>
  </c:chart>
  <c:spPr>
    <a:solidFill>
      <a:schemeClr val="bg1">
        <a:alpha val="25000"/>
      </a:schemeClr>
    </a:solidFill>
    <a:ln w="12700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Soleil Lt" panose="00000400000000000000" pitchFamily="50" charset="0"/>
          <a:ea typeface="Verdana" panose="020B0604030504040204" pitchFamily="34" charset="0"/>
          <a:cs typeface="Verdana" panose="020B0604030504040204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US" sz="1440" b="1" i="0" u="none" strike="noStrike" kern="1200" baseline="0">
                <a:solidFill>
                  <a:schemeClr val="accent1"/>
                </a:solidFill>
                <a:latin typeface="Soleil Lt" panose="00000400000000000000" pitchFamily="50" charset="0"/>
                <a:ea typeface="+mn-ea"/>
                <a:cs typeface="+mn-cs"/>
              </a:defRPr>
            </a:pPr>
            <a:r>
              <a:rPr lang="de-AT">
                <a:solidFill>
                  <a:schemeClr val="accent1"/>
                </a:solidFill>
              </a:rPr>
              <a:t>Welchen Mehrwert (pro Person und Nacht ) schreiben Sie der baulichen Neuerung zu?</a:t>
            </a:r>
          </a:p>
        </c:rich>
      </c:tx>
      <c:layout>
        <c:manualLayout>
          <c:xMode val="edge"/>
          <c:yMode val="edge"/>
          <c:x val="0.14746378690727158"/>
          <c:y val="1.7540758092228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40" b="1" i="0" u="none" strike="noStrike" kern="1200" baseline="0">
              <a:solidFill>
                <a:schemeClr val="accent1"/>
              </a:solidFill>
              <a:latin typeface="Soleil Lt" panose="00000400000000000000" pitchFamily="50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'Bauliche Neuerungen'!$G$2</c:f>
              <c:strCache>
                <c:ptCount val="1"/>
                <c:pt idx="0">
                  <c:v>Gesamt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B26-49D3-8130-8F3E3697510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B26-49D3-8130-8F3E3697510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B26-49D3-8130-8F3E3697510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B26-49D3-8130-8F3E3697510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B26-49D3-8130-8F3E3697510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B26-49D3-8130-8F3E3697510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B26-49D3-8130-8F3E3697510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B26-49D3-8130-8F3E3697510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B26-49D3-8130-8F3E3697510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B26-49D3-8130-8F3E3697510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B26-49D3-8130-8F3E3697510C}"/>
              </c:ext>
            </c:extLst>
          </c:dPt>
          <c:dLbls>
            <c:numFmt formatCode="0%" sourceLinked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/>
                    </a:solidFill>
                    <a:latin typeface="Soleil Lt" panose="00000400000000000000" pitchFamily="50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'Bauliche Neuerungen'!$A$3:$A$34</c:f>
              <c:strCache>
                <c:ptCount val="32"/>
                <c:pt idx="0">
                  <c:v>über 30</c:v>
                </c:pt>
                <c:pt idx="1">
                  <c:v>30 €</c:v>
                </c:pt>
                <c:pt idx="2">
                  <c:v>29 €</c:v>
                </c:pt>
                <c:pt idx="3">
                  <c:v>28 €</c:v>
                </c:pt>
                <c:pt idx="4">
                  <c:v>27 €</c:v>
                </c:pt>
                <c:pt idx="5">
                  <c:v>26 €</c:v>
                </c:pt>
                <c:pt idx="6">
                  <c:v>25 €</c:v>
                </c:pt>
                <c:pt idx="7">
                  <c:v>24 €</c:v>
                </c:pt>
                <c:pt idx="8">
                  <c:v>23 €</c:v>
                </c:pt>
                <c:pt idx="9">
                  <c:v>22 €</c:v>
                </c:pt>
                <c:pt idx="10">
                  <c:v>21 €</c:v>
                </c:pt>
                <c:pt idx="11">
                  <c:v>20 €</c:v>
                </c:pt>
                <c:pt idx="12">
                  <c:v>19 €</c:v>
                </c:pt>
                <c:pt idx="13">
                  <c:v>18 €</c:v>
                </c:pt>
                <c:pt idx="14">
                  <c:v>17 €</c:v>
                </c:pt>
                <c:pt idx="15">
                  <c:v>16 €</c:v>
                </c:pt>
                <c:pt idx="16">
                  <c:v>15 €</c:v>
                </c:pt>
                <c:pt idx="17">
                  <c:v>14 €</c:v>
                </c:pt>
                <c:pt idx="18">
                  <c:v>13 €</c:v>
                </c:pt>
                <c:pt idx="19">
                  <c:v>12 €</c:v>
                </c:pt>
                <c:pt idx="20">
                  <c:v>11 €</c:v>
                </c:pt>
                <c:pt idx="21">
                  <c:v>10 €</c:v>
                </c:pt>
                <c:pt idx="22">
                  <c:v>9 €</c:v>
                </c:pt>
                <c:pt idx="23">
                  <c:v>8 €</c:v>
                </c:pt>
                <c:pt idx="24">
                  <c:v>7 €</c:v>
                </c:pt>
                <c:pt idx="25">
                  <c:v>6 €</c:v>
                </c:pt>
                <c:pt idx="26">
                  <c:v>5 €</c:v>
                </c:pt>
                <c:pt idx="27">
                  <c:v>4 €</c:v>
                </c:pt>
                <c:pt idx="28">
                  <c:v>3 €</c:v>
                </c:pt>
                <c:pt idx="29">
                  <c:v>2 €</c:v>
                </c:pt>
                <c:pt idx="30">
                  <c:v>1 €</c:v>
                </c:pt>
                <c:pt idx="31">
                  <c:v>0 €</c:v>
                </c:pt>
              </c:strCache>
            </c:strRef>
          </c:cat>
          <c:val>
            <c:numRef>
              <c:f>'Bauliche Neuerungen'!$G$3:$G$34</c:f>
              <c:numCache>
                <c:formatCode>0%</c:formatCode>
                <c:ptCount val="32"/>
                <c:pt idx="0">
                  <c:v>0.04</c:v>
                </c:pt>
                <c:pt idx="1">
                  <c:v>0.04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7.0000000000000007E-2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0.16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0.16</c:v>
                </c:pt>
                <c:pt idx="17">
                  <c:v>0</c:v>
                </c:pt>
                <c:pt idx="18">
                  <c:v>0</c:v>
                </c:pt>
                <c:pt idx="19">
                  <c:v>0.02</c:v>
                </c:pt>
                <c:pt idx="20">
                  <c:v>0</c:v>
                </c:pt>
                <c:pt idx="21">
                  <c:v>0.23</c:v>
                </c:pt>
                <c:pt idx="22">
                  <c:v>0</c:v>
                </c:pt>
                <c:pt idx="23">
                  <c:v>0.02</c:v>
                </c:pt>
                <c:pt idx="24">
                  <c:v>0.01</c:v>
                </c:pt>
                <c:pt idx="25">
                  <c:v>0.01</c:v>
                </c:pt>
                <c:pt idx="26">
                  <c:v>0.1</c:v>
                </c:pt>
                <c:pt idx="27">
                  <c:v>0</c:v>
                </c:pt>
                <c:pt idx="28">
                  <c:v>0.01</c:v>
                </c:pt>
                <c:pt idx="29">
                  <c:v>0</c:v>
                </c:pt>
                <c:pt idx="30">
                  <c:v>0.01</c:v>
                </c:pt>
                <c:pt idx="3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B26-49D3-8130-8F3E3697510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77731072"/>
        <c:axId val="177732608"/>
      </c:barChart>
      <c:catAx>
        <c:axId val="17773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/>
                </a:solidFill>
                <a:latin typeface="Soleil L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177732608"/>
        <c:crosses val="autoZero"/>
        <c:auto val="1"/>
        <c:lblAlgn val="ctr"/>
        <c:lblOffset val="100"/>
        <c:noMultiLvlLbl val="1"/>
      </c:catAx>
      <c:valAx>
        <c:axId val="177732608"/>
        <c:scaling>
          <c:orientation val="minMax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/>
                </a:solidFill>
                <a:latin typeface="Soleil L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17773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solidFill>
        <a:srgbClr val="164F8F"/>
      </a:solidFill>
      <a:prstDash val="solid"/>
      <a:miter lim="800000"/>
    </a:ln>
    <a:effectLst/>
  </c:spPr>
  <c:txPr>
    <a:bodyPr/>
    <a:lstStyle/>
    <a:p>
      <a:pPr>
        <a:defRPr lang="en-US" sz="1200" kern="1200">
          <a:solidFill>
            <a:schemeClr val="tx1"/>
          </a:solidFill>
          <a:latin typeface="Soleil Lt" panose="00000400000000000000" pitchFamily="50" charset="0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00264B"/>
                </a:solidFill>
                <a:latin typeface="Soleil Sb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 sz="1200" b="0" dirty="0">
                <a:latin typeface="Soleil Sb" panose="00000600000000000000" pitchFamily="50" charset="0"/>
              </a:rPr>
              <a:t>Zimmer-</a:t>
            </a:r>
            <a:r>
              <a:rPr lang="en-US" sz="1200" b="0" dirty="0" err="1">
                <a:latin typeface="Soleil Sb" panose="00000600000000000000" pitchFamily="50" charset="0"/>
              </a:rPr>
              <a:t>Verteilung</a:t>
            </a:r>
            <a:r>
              <a:rPr lang="en-US" sz="1200" b="0" dirty="0">
                <a:latin typeface="Soleil Sb" panose="00000600000000000000" pitchFamily="50" charset="0"/>
              </a:rPr>
              <a:t> </a:t>
            </a:r>
            <a:r>
              <a:rPr lang="en-US" sz="1200" b="0" dirty="0" err="1">
                <a:latin typeface="Soleil Sb" panose="00000600000000000000" pitchFamily="50" charset="0"/>
              </a:rPr>
              <a:t>nach</a:t>
            </a:r>
            <a:r>
              <a:rPr lang="en-US" sz="1200" b="0" dirty="0">
                <a:latin typeface="Soleil Sb" panose="00000600000000000000" pitchFamily="50" charset="0"/>
              </a:rPr>
              <a:t> </a:t>
            </a:r>
            <a:r>
              <a:rPr lang="en-US" sz="1200" b="0" dirty="0" err="1">
                <a:latin typeface="Soleil Sb" panose="00000600000000000000" pitchFamily="50" charset="0"/>
              </a:rPr>
              <a:t>Durchschnittspreis</a:t>
            </a:r>
            <a:r>
              <a:rPr lang="en-US" sz="1200" b="0" dirty="0">
                <a:latin typeface="Soleil Sb" panose="00000600000000000000" pitchFamily="50" charset="0"/>
              </a:rPr>
              <a:t> und </a:t>
            </a:r>
            <a:r>
              <a:rPr lang="en-US" sz="1200" b="0" dirty="0" err="1">
                <a:latin typeface="Soleil Sb" panose="00000600000000000000" pitchFamily="50" charset="0"/>
              </a:rPr>
              <a:t>Zimmergröße</a:t>
            </a:r>
            <a:r>
              <a:rPr lang="en-US" sz="1200" b="0" dirty="0">
                <a:latin typeface="Soleil Sb" panose="00000600000000000000" pitchFamily="50" charset="0"/>
              </a:rPr>
              <a:t> 2023/24 (</a:t>
            </a:r>
            <a:r>
              <a:rPr lang="en-US" sz="1200" b="0" dirty="0" err="1">
                <a:latin typeface="Soleil Sb" panose="00000600000000000000" pitchFamily="50" charset="0"/>
              </a:rPr>
              <a:t>nachher</a:t>
            </a:r>
            <a:r>
              <a:rPr lang="en-US" sz="1200" b="0" dirty="0">
                <a:latin typeface="Soleil Sb" panose="00000600000000000000" pitchFamily="50" charset="0"/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00264B"/>
              </a:solidFill>
              <a:latin typeface="Soleil Sb" panose="00000600000000000000" pitchFamily="50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de-DE"/>
        </a:p>
      </c:txPr>
    </c:title>
    <c:autoTitleDeleted val="0"/>
    <c:plotArea>
      <c:layout/>
      <c:bubbleChart>
        <c:varyColors val="0"/>
        <c:ser>
          <c:idx val="0"/>
          <c:order val="0"/>
          <c:tx>
            <c:strRef>
              <c:f>Überblick!$A$3</c:f>
              <c:strCache>
                <c:ptCount val="1"/>
                <c:pt idx="0">
                  <c:v>Romantic Paradise</c:v>
                </c:pt>
              </c:strCache>
            </c:strRef>
          </c:tx>
          <c:spPr>
            <a:solidFill>
              <a:srgbClr val="00264B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Überblick!$L$3</c:f>
              <c:numCache>
                <c:formatCode>#,##0.00\ "€"</c:formatCode>
                <c:ptCount val="1"/>
                <c:pt idx="0">
                  <c:v>173.64190687361418</c:v>
                </c:pt>
              </c:numCache>
            </c:numRef>
          </c:xVal>
          <c:yVal>
            <c:numRef>
              <c:f>Überblick!$F$3</c:f>
              <c:numCache>
                <c:formatCode>#,##0.00\ "m²"</c:formatCode>
                <c:ptCount val="1"/>
                <c:pt idx="0">
                  <c:v>28</c:v>
                </c:pt>
              </c:numCache>
            </c:numRef>
          </c:yVal>
          <c:bubbleSize>
            <c:numRef>
              <c:f>Überblick!$B$3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E533-4FBF-9A6D-BBD1017AB6CD}"/>
            </c:ext>
          </c:extLst>
        </c:ser>
        <c:ser>
          <c:idx val="1"/>
          <c:order val="1"/>
          <c:tx>
            <c:strRef>
              <c:f>Überblick!$A$4</c:f>
              <c:strCache>
                <c:ptCount val="1"/>
                <c:pt idx="0">
                  <c:v>Doppelzimmer Engel Deluxe</c:v>
                </c:pt>
              </c:strCache>
            </c:strRef>
          </c:tx>
          <c:spPr>
            <a:solidFill>
              <a:srgbClr val="E8C142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7984870370370368"/>
                  <c:y val="-5.97008547008548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Überblick!$L$4</c:f>
              <c:numCache>
                <c:formatCode>#,##0.00\ "€"</c:formatCode>
                <c:ptCount val="1"/>
                <c:pt idx="0">
                  <c:v>178.18736141906871</c:v>
                </c:pt>
              </c:numCache>
            </c:numRef>
          </c:xVal>
          <c:yVal>
            <c:numRef>
              <c:f>Überblick!$F$4</c:f>
              <c:numCache>
                <c:formatCode>#,##0.00\ "m²"</c:formatCode>
                <c:ptCount val="1"/>
                <c:pt idx="0">
                  <c:v>28</c:v>
                </c:pt>
              </c:numCache>
            </c:numRef>
          </c:yVal>
          <c:bubbleSize>
            <c:numRef>
              <c:f>Überblick!$B$4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2-E533-4FBF-9A6D-BBD1017AB6CD}"/>
            </c:ext>
          </c:extLst>
        </c:ser>
        <c:ser>
          <c:idx val="2"/>
          <c:order val="2"/>
          <c:tx>
            <c:strRef>
              <c:f>Überblick!$A$5</c:f>
              <c:strCache>
                <c:ptCount val="1"/>
                <c:pt idx="0">
                  <c:v>Mountain Paradise</c:v>
                </c:pt>
              </c:strCache>
            </c:strRef>
          </c:tx>
          <c:spPr>
            <a:solidFill>
              <a:srgbClr val="E8C142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1826999999999999"/>
                  <c:y val="0.1356837606837607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Überblick!$L$5</c:f>
              <c:numCache>
                <c:formatCode>#,##0.00\ "€"</c:formatCode>
                <c:ptCount val="1"/>
                <c:pt idx="0">
                  <c:v>183.9430894308943</c:v>
                </c:pt>
              </c:numCache>
            </c:numRef>
          </c:xVal>
          <c:yVal>
            <c:numRef>
              <c:f>Überblick!$F$5</c:f>
              <c:numCache>
                <c:formatCode>#,##0.00\ "m²"</c:formatCode>
                <c:ptCount val="1"/>
                <c:pt idx="0">
                  <c:v>23</c:v>
                </c:pt>
              </c:numCache>
            </c:numRef>
          </c:yVal>
          <c:bubbleSize>
            <c:numRef>
              <c:f>Überblick!$B$5</c:f>
              <c:numCache>
                <c:formatCode>#,##0</c:formatCode>
                <c:ptCount val="1"/>
                <c:pt idx="0">
                  <c:v>10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4-E533-4FBF-9A6D-BBD1017AB6CD}"/>
            </c:ext>
          </c:extLst>
        </c:ser>
        <c:ser>
          <c:idx val="3"/>
          <c:order val="3"/>
          <c:tx>
            <c:strRef>
              <c:f>Überblick!$A$6</c:f>
              <c:strCache>
                <c:ptCount val="1"/>
                <c:pt idx="0">
                  <c:v>Doppelzimmer Balance</c:v>
                </c:pt>
              </c:strCache>
            </c:strRef>
          </c:tx>
          <c:spPr>
            <a:pattFill prst="dkDnDiag">
              <a:fgClr>
                <a:srgbClr val="E8C142"/>
              </a:fgClr>
              <a:bgClr>
                <a:srgbClr val="FFFFFF"/>
              </a:bgClr>
            </a:patt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379629629629631E-2"/>
                  <c:y val="0.1139743589743590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Überblick!$L$6</c:f>
              <c:numCache>
                <c:formatCode>#,##0.00\ "€"</c:formatCode>
                <c:ptCount val="1"/>
                <c:pt idx="0">
                  <c:v>198.9190687361419</c:v>
                </c:pt>
              </c:numCache>
            </c:numRef>
          </c:xVal>
          <c:yVal>
            <c:numRef>
              <c:f>Überblick!$F$6</c:f>
              <c:numCache>
                <c:formatCode>#,##0.00\ "m²"</c:formatCode>
                <c:ptCount val="1"/>
                <c:pt idx="0">
                  <c:v>30</c:v>
                </c:pt>
              </c:numCache>
            </c:numRef>
          </c:yVal>
          <c:bubbleSize>
            <c:numRef>
              <c:f>Überblick!$B$6</c:f>
              <c:numCache>
                <c:formatCode>#,##0</c:formatCode>
                <c:ptCount val="1"/>
                <c:pt idx="0">
                  <c:v>13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6-E533-4FBF-9A6D-BBD1017AB6CD}"/>
            </c:ext>
          </c:extLst>
        </c:ser>
        <c:ser>
          <c:idx val="4"/>
          <c:order val="4"/>
          <c:tx>
            <c:strRef>
              <c:f>Überblick!$A$7</c:f>
              <c:strCache>
                <c:ptCount val="1"/>
                <c:pt idx="0">
                  <c:v>Juniors. Sonnensuite I</c:v>
                </c:pt>
              </c:strCache>
            </c:strRef>
          </c:tx>
          <c:spPr>
            <a:solidFill>
              <a:srgbClr val="424A67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32980574074074076"/>
                  <c:y val="-5.1559829059829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Überblick!$L$7</c:f>
              <c:numCache>
                <c:formatCode>#,##0.00\ "€"</c:formatCode>
                <c:ptCount val="1"/>
                <c:pt idx="0">
                  <c:v>198.9190687361419</c:v>
                </c:pt>
              </c:numCache>
            </c:numRef>
          </c:xVal>
          <c:yVal>
            <c:numRef>
              <c:f>Überblick!$F$7</c:f>
              <c:numCache>
                <c:formatCode>#,##0.00\ "m²"</c:formatCode>
                <c:ptCount val="1"/>
                <c:pt idx="0">
                  <c:v>42</c:v>
                </c:pt>
              </c:numCache>
            </c:numRef>
          </c:yVal>
          <c:bubbleSize>
            <c:numRef>
              <c:f>Überblick!$B$7</c:f>
              <c:numCache>
                <c:formatCode>#,##0</c:formatCode>
                <c:ptCount val="1"/>
                <c:pt idx="0">
                  <c:v>14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8-E533-4FBF-9A6D-BBD1017AB6CD}"/>
            </c:ext>
          </c:extLst>
        </c:ser>
        <c:ser>
          <c:idx val="5"/>
          <c:order val="5"/>
          <c:tx>
            <c:strRef>
              <c:f>Überblick!$A$8</c:f>
              <c:strCache>
                <c:ptCount val="1"/>
                <c:pt idx="0">
                  <c:v>Juniors. Sonnensuite II</c:v>
                </c:pt>
              </c:strCache>
            </c:strRef>
          </c:tx>
          <c:spPr>
            <a:solidFill>
              <a:srgbClr val="EDCE74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5934481481481481"/>
                  <c:y val="-0.1546794871794872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Überblick!$L$8</c:f>
              <c:numCache>
                <c:formatCode>#,##0.00\ "€"</c:formatCode>
                <c:ptCount val="1"/>
                <c:pt idx="0">
                  <c:v>210.74464153732444</c:v>
                </c:pt>
              </c:numCache>
            </c:numRef>
          </c:xVal>
          <c:yVal>
            <c:numRef>
              <c:f>Überblick!$F$8</c:f>
              <c:numCache>
                <c:formatCode>#,##0.00\ "m²"</c:formatCode>
                <c:ptCount val="1"/>
                <c:pt idx="0">
                  <c:v>42</c:v>
                </c:pt>
              </c:numCache>
            </c:numRef>
          </c:yVal>
          <c:bubbleSize>
            <c:numRef>
              <c:f>Überblick!$B$8</c:f>
              <c:numCache>
                <c:formatCode>#,##0</c:formatCode>
                <c:ptCount val="1"/>
                <c:pt idx="0">
                  <c:v>5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A-E533-4FBF-9A6D-BBD1017AB6CD}"/>
            </c:ext>
          </c:extLst>
        </c:ser>
        <c:ser>
          <c:idx val="6"/>
          <c:order val="6"/>
          <c:tx>
            <c:strRef>
              <c:f>Überblick!$A$9</c:f>
              <c:strCache>
                <c:ptCount val="1"/>
                <c:pt idx="0">
                  <c:v>Dolomites Junior Suite</c:v>
                </c:pt>
              </c:strCache>
            </c:strRef>
          </c:tx>
          <c:spPr>
            <a:solidFill>
              <a:srgbClr val="4C6662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6385555555555646E-2"/>
                  <c:y val="0.1329700854700854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Überblick!$L$9</c:f>
              <c:numCache>
                <c:formatCode>#,##0.00\ "€"</c:formatCode>
                <c:ptCount val="1"/>
                <c:pt idx="0">
                  <c:v>223.62342941611234</c:v>
                </c:pt>
              </c:numCache>
            </c:numRef>
          </c:xVal>
          <c:yVal>
            <c:numRef>
              <c:f>Überblick!$F$9</c:f>
              <c:numCache>
                <c:formatCode>#,##0.00\ "m²"</c:formatCode>
                <c:ptCount val="1"/>
                <c:pt idx="0">
                  <c:v>42</c:v>
                </c:pt>
              </c:numCache>
            </c:numRef>
          </c:yVal>
          <c:bubbleSize>
            <c:numRef>
              <c:f>Überblick!$B$9</c:f>
              <c:numCache>
                <c:formatCode>#,##0</c:formatCode>
                <c:ptCount val="1"/>
                <c:pt idx="0">
                  <c:v>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C-E533-4FBF-9A6D-BBD1017AB6CD}"/>
            </c:ext>
          </c:extLst>
        </c:ser>
        <c:ser>
          <c:idx val="7"/>
          <c:order val="7"/>
          <c:tx>
            <c:strRef>
              <c:f>Überblick!$A$10</c:f>
              <c:strCache>
                <c:ptCount val="1"/>
                <c:pt idx="0">
                  <c:v>Garten Eden Suite</c:v>
                </c:pt>
              </c:strCache>
            </c:strRef>
          </c:tx>
          <c:spPr>
            <a:solidFill>
              <a:srgbClr val="8C8C9B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4141277777777778"/>
                  <c:y val="-5.97008547008548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Überblick!$L$10</c:f>
              <c:numCache>
                <c:formatCode>#,##0.00\ "€"</c:formatCode>
                <c:ptCount val="1"/>
                <c:pt idx="0">
                  <c:v>232.77900960827787</c:v>
                </c:pt>
              </c:numCache>
            </c:numRef>
          </c:xVal>
          <c:yVal>
            <c:numRef>
              <c:f>Überblick!$F$10</c:f>
              <c:numCache>
                <c:formatCode>#,##0.00\ "m²"</c:formatCode>
                <c:ptCount val="1"/>
                <c:pt idx="0">
                  <c:v>60</c:v>
                </c:pt>
              </c:numCache>
            </c:numRef>
          </c:yVal>
          <c:bubbleSize>
            <c:numRef>
              <c:f>Überblick!$B$10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E-E533-4FBF-9A6D-BBD1017AB6CD}"/>
            </c:ext>
          </c:extLst>
        </c:ser>
        <c:ser>
          <c:idx val="8"/>
          <c:order val="8"/>
          <c:tx>
            <c:strRef>
              <c:f>Überblick!$A$11</c:f>
              <c:strCache>
                <c:ptCount val="1"/>
                <c:pt idx="0">
                  <c:v>Familienzimmer</c:v>
                </c:pt>
              </c:strCache>
            </c:strRef>
          </c:tx>
          <c:spPr>
            <a:pattFill prst="wdDnDiag">
              <a:fgClr>
                <a:srgbClr val="00264B"/>
              </a:fgClr>
              <a:bgClr>
                <a:srgbClr val="FFFFFF"/>
              </a:bgClr>
            </a:patt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1024074074074938E-3"/>
                  <c:y val="5.427350427350427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Überblick!$L$11</c:f>
              <c:numCache>
                <c:formatCode>#,##0.00\ "€"</c:formatCode>
                <c:ptCount val="1"/>
                <c:pt idx="0">
                  <c:v>249.03917220990388</c:v>
                </c:pt>
              </c:numCache>
            </c:numRef>
          </c:xVal>
          <c:yVal>
            <c:numRef>
              <c:f>Überblick!$F$11</c:f>
              <c:numCache>
                <c:formatCode>#,##0.00\ "m²"</c:formatCode>
                <c:ptCount val="1"/>
                <c:pt idx="0">
                  <c:v>46</c:v>
                </c:pt>
              </c:numCache>
            </c:numRef>
          </c:yVal>
          <c:bubbleSize>
            <c:numRef>
              <c:f>Überblick!$B$11</c:f>
              <c:numCache>
                <c:formatCode>#,##0</c:formatCode>
                <c:ptCount val="1"/>
                <c:pt idx="0">
                  <c:v>18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0-E533-4FBF-9A6D-BBD1017AB6CD}"/>
            </c:ext>
          </c:extLst>
        </c:ser>
        <c:ser>
          <c:idx val="9"/>
          <c:order val="9"/>
          <c:tx>
            <c:strRef>
              <c:f>Überblick!$A$12</c:f>
              <c:strCache>
                <c:ptCount val="1"/>
                <c:pt idx="0">
                  <c:v>Suite Balance</c:v>
                </c:pt>
              </c:strCache>
            </c:strRef>
          </c:tx>
          <c:spPr>
            <a:pattFill prst="dkUpDiag">
              <a:fgClr>
                <a:srgbClr val="E8C142"/>
              </a:fgClr>
              <a:bgClr>
                <a:srgbClr val="FFFFFF"/>
              </a:bgClr>
            </a:patt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683148148148148E-2"/>
                  <c:y val="-5.427350427350432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Überblick!$L$12</c:f>
              <c:numCache>
                <c:formatCode>#,##0.00\ "€"</c:formatCode>
                <c:ptCount val="1"/>
                <c:pt idx="0">
                  <c:v>265.22542498152251</c:v>
                </c:pt>
              </c:numCache>
            </c:numRef>
          </c:xVal>
          <c:yVal>
            <c:numRef>
              <c:f>Überblick!$F$12</c:f>
              <c:numCache>
                <c:formatCode>#,##0.00\ "m²"</c:formatCode>
                <c:ptCount val="1"/>
                <c:pt idx="0">
                  <c:v>49</c:v>
                </c:pt>
              </c:numCache>
            </c:numRef>
          </c:yVal>
          <c:bubbleSize>
            <c:numRef>
              <c:f>Überblick!$B$12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2-E533-4FBF-9A6D-BBD1017AB6CD}"/>
            </c:ext>
          </c:extLst>
        </c:ser>
        <c:ser>
          <c:idx val="10"/>
          <c:order val="10"/>
          <c:tx>
            <c:strRef>
              <c:f>Überblick!$A$13</c:f>
              <c:strCache>
                <c:ptCount val="1"/>
                <c:pt idx="0">
                  <c:v>Sternenhimmel Suite</c:v>
                </c:pt>
              </c:strCache>
            </c:strRef>
          </c:tx>
          <c:spPr>
            <a:solidFill>
              <a:srgbClr val="EBEBF0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7984814814814821E-2"/>
                  <c:y val="-8.14102564102564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533-4FBF-9A6D-BBD1017AB6C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Überblick!$L$13</c:f>
              <c:numCache>
                <c:formatCode>#,##0.00\ "€"</c:formatCode>
                <c:ptCount val="1"/>
                <c:pt idx="0">
                  <c:v>321.23059866962308</c:v>
                </c:pt>
              </c:numCache>
            </c:numRef>
          </c:xVal>
          <c:yVal>
            <c:numRef>
              <c:f>Überblick!$F$13</c:f>
              <c:numCache>
                <c:formatCode>#,##0.00\ "m²"</c:formatCode>
                <c:ptCount val="1"/>
                <c:pt idx="0">
                  <c:v>70</c:v>
                </c:pt>
              </c:numCache>
            </c:numRef>
          </c:yVal>
          <c:bubbleSize>
            <c:numRef>
              <c:f>Überblick!$B$13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4-E533-4FBF-9A6D-BBD1017AB6CD}"/>
            </c:ext>
          </c:extLst>
        </c:ser>
        <c:ser>
          <c:idx val="11"/>
          <c:order val="11"/>
          <c:tx>
            <c:strRef>
              <c:f>Überblick!$A$14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Überblick!$L$14</c:f>
            </c:numRef>
          </c:xVal>
          <c:yVal>
            <c:numRef>
              <c:f>Überblick!$F$14</c:f>
            </c:numRef>
          </c:yVal>
          <c:bubbleSize>
            <c:numRef>
              <c:f>Überblick!$B$14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5-E533-4FBF-9A6D-BBD1017AB6CD}"/>
            </c:ext>
          </c:extLst>
        </c:ser>
        <c:ser>
          <c:idx val="12"/>
          <c:order val="12"/>
          <c:tx>
            <c:strRef>
              <c:f>Überblick!$A$15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Überblick!$L$15</c:f>
            </c:numRef>
          </c:xVal>
          <c:yVal>
            <c:numRef>
              <c:f>Überblick!$F$15</c:f>
            </c:numRef>
          </c:yVal>
          <c:bubbleSize>
            <c:numRef>
              <c:f>Überblick!$B$15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6-E533-4FBF-9A6D-BBD1017AB6CD}"/>
            </c:ext>
          </c:extLst>
        </c:ser>
        <c:ser>
          <c:idx val="13"/>
          <c:order val="13"/>
          <c:tx>
            <c:strRef>
              <c:f>Überblick!$A$16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Überblick!$L$16</c:f>
            </c:numRef>
          </c:xVal>
          <c:yVal>
            <c:numRef>
              <c:f>Überblick!$F$16</c:f>
            </c:numRef>
          </c:yVal>
          <c:bubbleSize>
            <c:numRef>
              <c:f>Überblick!$B$16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7-E533-4FBF-9A6D-BBD1017AB6CD}"/>
            </c:ext>
          </c:extLst>
        </c:ser>
        <c:ser>
          <c:idx val="14"/>
          <c:order val="14"/>
          <c:tx>
            <c:strRef>
              <c:f>Überblick!$A$17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Überblick!$L$17</c:f>
            </c:numRef>
          </c:xVal>
          <c:yVal>
            <c:numRef>
              <c:f>Überblick!$F$17</c:f>
            </c:numRef>
          </c:yVal>
          <c:bubbleSize>
            <c:numRef>
              <c:f>Überblick!$B$17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8-E533-4FBF-9A6D-BBD1017AB6CD}"/>
            </c:ext>
          </c:extLst>
        </c:ser>
        <c:ser>
          <c:idx val="15"/>
          <c:order val="15"/>
          <c:tx>
            <c:strRef>
              <c:f>Überblick!$A$18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Überblick!$L$18</c:f>
            </c:numRef>
          </c:xVal>
          <c:yVal>
            <c:numRef>
              <c:f>Überblick!$F$18</c:f>
            </c:numRef>
          </c:yVal>
          <c:bubbleSize>
            <c:numRef>
              <c:f>Überblick!$B$18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9-E533-4FBF-9A6D-BBD1017AB6CD}"/>
            </c:ext>
          </c:extLst>
        </c:ser>
        <c:ser>
          <c:idx val="16"/>
          <c:order val="16"/>
          <c:tx>
            <c:strRef>
              <c:f>Überblick!$A$19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Überblick!$L$19</c:f>
            </c:numRef>
          </c:xVal>
          <c:yVal>
            <c:numRef>
              <c:f>Überblick!$F$19</c:f>
            </c:numRef>
          </c:yVal>
          <c:bubbleSize>
            <c:numRef>
              <c:f>Überblick!$B$19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A-E533-4FBF-9A6D-BBD1017AB6CD}"/>
            </c:ext>
          </c:extLst>
        </c:ser>
        <c:ser>
          <c:idx val="17"/>
          <c:order val="17"/>
          <c:tx>
            <c:strRef>
              <c:f>Überblick!$A$20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Überblick!$L$20</c:f>
            </c:numRef>
          </c:xVal>
          <c:yVal>
            <c:numRef>
              <c:f>Überblick!$F$20</c:f>
            </c:numRef>
          </c:yVal>
          <c:bubbleSize>
            <c:numRef>
              <c:f>Überblick!$B$20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B-E533-4FBF-9A6D-BBD1017AB6CD}"/>
            </c:ext>
          </c:extLst>
        </c:ser>
        <c:ser>
          <c:idx val="18"/>
          <c:order val="18"/>
          <c:tx>
            <c:strRef>
              <c:f>Überblick!$A$21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Überblick!$L$21</c:f>
            </c:numRef>
          </c:xVal>
          <c:yVal>
            <c:numRef>
              <c:f>Überblick!$F$21</c:f>
            </c:numRef>
          </c:yVal>
          <c:bubbleSize>
            <c:numRef>
              <c:f>Überblick!$B$21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C-E533-4FBF-9A6D-BBD1017AB6CD}"/>
            </c:ext>
          </c:extLst>
        </c:ser>
        <c:ser>
          <c:idx val="19"/>
          <c:order val="19"/>
          <c:tx>
            <c:strRef>
              <c:f>Überblick!$A$22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Überblick!$L$22</c:f>
            </c:numRef>
          </c:xVal>
          <c:yVal>
            <c:numRef>
              <c:f>Überblick!$F$22</c:f>
            </c:numRef>
          </c:yVal>
          <c:bubbleSize>
            <c:numRef>
              <c:f>Überblick!$B$22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D-E533-4FBF-9A6D-BBD1017AB6CD}"/>
            </c:ext>
          </c:extLst>
        </c:ser>
        <c:ser>
          <c:idx val="20"/>
          <c:order val="20"/>
          <c:tx>
            <c:strRef>
              <c:f>Überblick!$A$23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Überblick!$L$23</c:f>
            </c:numRef>
          </c:xVal>
          <c:yVal>
            <c:numRef>
              <c:f>Überblick!$F$23</c:f>
            </c:numRef>
          </c:yVal>
          <c:bubbleSize>
            <c:numRef>
              <c:f>Überblick!$B$23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E-E533-4FBF-9A6D-BBD1017AB6CD}"/>
            </c:ext>
          </c:extLst>
        </c:ser>
        <c:ser>
          <c:idx val="21"/>
          <c:order val="21"/>
          <c:tx>
            <c:strRef>
              <c:f>Überblick!$A$24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Überblick!$L$24</c:f>
            </c:numRef>
          </c:xVal>
          <c:yVal>
            <c:numRef>
              <c:f>Überblick!$F$24</c:f>
            </c:numRef>
          </c:yVal>
          <c:bubbleSize>
            <c:numRef>
              <c:f>Überblick!$B$24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1F-E533-4FBF-9A6D-BBD1017AB6CD}"/>
            </c:ext>
          </c:extLst>
        </c:ser>
        <c:ser>
          <c:idx val="22"/>
          <c:order val="22"/>
          <c:tx>
            <c:strRef>
              <c:f>Überblick!$A$25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Überblick!$L$25</c:f>
            </c:numRef>
          </c:xVal>
          <c:yVal>
            <c:numRef>
              <c:f>Überblick!$F$25</c:f>
            </c:numRef>
          </c:yVal>
          <c:bubbleSize>
            <c:numRef>
              <c:f>Überblick!$B$25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20-E533-4FBF-9A6D-BBD1017AB6CD}"/>
            </c:ext>
          </c:extLst>
        </c:ser>
        <c:ser>
          <c:idx val="23"/>
          <c:order val="23"/>
          <c:tx>
            <c:strRef>
              <c:f>Überblick!$A$26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Überblick!$L$26</c:f>
            </c:numRef>
          </c:xVal>
          <c:yVal>
            <c:numRef>
              <c:f>Überblick!$F$26</c:f>
            </c:numRef>
          </c:yVal>
          <c:bubbleSize>
            <c:numRef>
              <c:f>Überblick!$B$26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21-E533-4FBF-9A6D-BBD1017AB6CD}"/>
            </c:ext>
          </c:extLst>
        </c:ser>
        <c:ser>
          <c:idx val="24"/>
          <c:order val="24"/>
          <c:tx>
            <c:strRef>
              <c:f>Überblick!$A$27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Überblick!$L$27</c:f>
            </c:numRef>
          </c:xVal>
          <c:yVal>
            <c:numRef>
              <c:f>Überblick!$F$27</c:f>
            </c:numRef>
          </c:yVal>
          <c:bubbleSize>
            <c:numRef>
              <c:f>Überblick!$B$27</c:f>
            </c:numRef>
          </c:bubbleSize>
          <c:bubble3D val="0"/>
          <c:extLst>
            <c:ext xmlns:c16="http://schemas.microsoft.com/office/drawing/2014/chart" uri="{C3380CC4-5D6E-409C-BE32-E72D297353CC}">
              <c16:uniqueId val="{00000022-E533-4FBF-9A6D-BBD1017AB6C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100"/>
        <c:showNegBubbles val="0"/>
        <c:axId val="421939504"/>
        <c:axId val="425528032"/>
      </c:bubbleChart>
      <c:valAx>
        <c:axId val="421939504"/>
        <c:scaling>
          <c:orientation val="minMax"/>
          <c:max val="340"/>
          <c:min val="14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/>
                  <a:t>Durchschnittspreis pro Person pro Nacht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264B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#,##0\ [$€-1]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8C8C9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64B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5528032"/>
        <c:crosses val="autoZero"/>
        <c:crossBetween val="midCat"/>
      </c:valAx>
      <c:valAx>
        <c:axId val="4255280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rgbClr val="8C8C9B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/>
                  <a:t>Durchschnittliche Zimmergröße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264B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0\ &quot;m²&quot;" sourceLinked="0"/>
        <c:majorTickMark val="out"/>
        <c:minorTickMark val="none"/>
        <c:tickLblPos val="nextTo"/>
        <c:spPr>
          <a:noFill/>
          <a:ln>
            <a:solidFill>
              <a:srgbClr val="8C8C9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64B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1939504"/>
        <c:crosses val="autoZero"/>
        <c:crossBetween val="midCat"/>
      </c:valAx>
      <c:spPr>
        <a:noFill/>
        <a:ln>
          <a:solidFill>
            <a:srgbClr val="8C8C9B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12700" cap="flat" cmpd="sng" algn="ctr">
      <a:noFill/>
      <a:round/>
    </a:ln>
    <a:effectLst/>
  </c:spPr>
  <c:txPr>
    <a:bodyPr/>
    <a:lstStyle/>
    <a:p>
      <a:pPr>
        <a:defRPr sz="800">
          <a:solidFill>
            <a:srgbClr val="00264B"/>
          </a:solidFill>
          <a:latin typeface="Soleil Lt" panose="00000400000000000000" pitchFamily="50" charset="0"/>
          <a:ea typeface="Verdana" panose="020B0604030504040204" pitchFamily="34" charset="0"/>
          <a:cs typeface="Verdana" panose="020B0604030504040204" pitchFamily="34" charset="0"/>
        </a:defRPr>
      </a:pPr>
      <a:endParaRPr lang="de-D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00264B"/>
                </a:solidFill>
                <a:latin typeface="Soleil Sb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 sz="1200" b="0" dirty="0">
                <a:latin typeface="Soleil Sb" panose="00000600000000000000" pitchFamily="50" charset="0"/>
              </a:rPr>
              <a:t>Zimmer-</a:t>
            </a:r>
            <a:r>
              <a:rPr lang="en-US" sz="1200" b="0" dirty="0" err="1">
                <a:latin typeface="Soleil Sb" panose="00000600000000000000" pitchFamily="50" charset="0"/>
              </a:rPr>
              <a:t>Verteilung</a:t>
            </a:r>
            <a:r>
              <a:rPr lang="en-US" sz="1200" b="0" dirty="0">
                <a:latin typeface="Soleil Sb" panose="00000600000000000000" pitchFamily="50" charset="0"/>
              </a:rPr>
              <a:t> </a:t>
            </a:r>
            <a:r>
              <a:rPr lang="en-US" sz="1200" b="0" dirty="0" err="1">
                <a:latin typeface="Soleil Sb" panose="00000600000000000000" pitchFamily="50" charset="0"/>
              </a:rPr>
              <a:t>nach</a:t>
            </a:r>
            <a:r>
              <a:rPr lang="en-US" sz="1200" b="0" dirty="0">
                <a:latin typeface="Soleil Sb" panose="00000600000000000000" pitchFamily="50" charset="0"/>
              </a:rPr>
              <a:t> </a:t>
            </a:r>
            <a:r>
              <a:rPr lang="en-US" sz="1200" b="0" dirty="0" err="1">
                <a:latin typeface="Soleil Sb" panose="00000600000000000000" pitchFamily="50" charset="0"/>
              </a:rPr>
              <a:t>Durchschnittspreis</a:t>
            </a:r>
            <a:r>
              <a:rPr lang="en-US" sz="1200" b="0" dirty="0">
                <a:latin typeface="Soleil Sb" panose="00000600000000000000" pitchFamily="50" charset="0"/>
              </a:rPr>
              <a:t> und </a:t>
            </a:r>
            <a:r>
              <a:rPr lang="en-US" sz="1200" b="0" dirty="0" err="1">
                <a:latin typeface="Soleil Sb" panose="00000600000000000000" pitchFamily="50" charset="0"/>
              </a:rPr>
              <a:t>Zimmergröße</a:t>
            </a:r>
            <a:r>
              <a:rPr lang="en-US" sz="1200" b="0" dirty="0">
                <a:latin typeface="Soleil Sb" panose="00000600000000000000" pitchFamily="50" charset="0"/>
              </a:rPr>
              <a:t> 2022/23 (</a:t>
            </a:r>
            <a:r>
              <a:rPr lang="en-US" sz="1200" b="0" dirty="0" err="1">
                <a:latin typeface="Soleil Sb" panose="00000600000000000000" pitchFamily="50" charset="0"/>
              </a:rPr>
              <a:t>vorher</a:t>
            </a:r>
            <a:r>
              <a:rPr lang="en-US" sz="1200" b="0" dirty="0">
                <a:latin typeface="Soleil Sb" panose="00000600000000000000" pitchFamily="50" charset="0"/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00264B"/>
              </a:solidFill>
              <a:latin typeface="Soleil Sb" panose="00000600000000000000" pitchFamily="50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de-DE"/>
        </a:p>
      </c:txPr>
    </c:title>
    <c:autoTitleDeleted val="0"/>
    <c:plotArea>
      <c:layout/>
      <c:bubbleChart>
        <c:varyColors val="0"/>
        <c:ser>
          <c:idx val="0"/>
          <c:order val="0"/>
          <c:tx>
            <c:strRef>
              <c:f>Überblick!$A$3</c:f>
              <c:strCache>
                <c:ptCount val="1"/>
                <c:pt idx="0">
                  <c:v>Doppelzimmer Engel Deluxe</c:v>
                </c:pt>
              </c:strCache>
            </c:strRef>
          </c:tx>
          <c:spPr>
            <a:solidFill>
              <a:srgbClr val="00264B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437407407407408"/>
                  <c:y val="7.055630936227941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C0-4F12-A757-E91321B662C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Überblick!$L$3</c:f>
              <c:numCache>
                <c:formatCode>#,##0.00\ "€"</c:formatCode>
                <c:ptCount val="1"/>
                <c:pt idx="0">
                  <c:v>152.40269172168615</c:v>
                </c:pt>
              </c:numCache>
            </c:numRef>
          </c:xVal>
          <c:yVal>
            <c:numRef>
              <c:f>Überblick!$F$3</c:f>
              <c:numCache>
                <c:formatCode>#,##0.00\ "m²"</c:formatCode>
                <c:ptCount val="1"/>
                <c:pt idx="0">
                  <c:v>28</c:v>
                </c:pt>
              </c:numCache>
            </c:numRef>
          </c:yVal>
          <c:bubbleSize>
            <c:numRef>
              <c:f>Überblick!$B$3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E0C0-4F12-A757-E91321B662C5}"/>
            </c:ext>
          </c:extLst>
        </c:ser>
        <c:ser>
          <c:idx val="1"/>
          <c:order val="1"/>
          <c:tx>
            <c:strRef>
              <c:f>Überblick!$A$4</c:f>
              <c:strCache>
                <c:ptCount val="1"/>
                <c:pt idx="0">
                  <c:v>Mountain Paradise</c:v>
                </c:pt>
              </c:strCache>
            </c:strRef>
          </c:tx>
          <c:spPr>
            <a:solidFill>
              <a:srgbClr val="E8C142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25740740740741E-2"/>
                  <c:y val="0.1085481682496606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C0-4F12-A757-E91321B662C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Überblick!$L$4</c:f>
              <c:numCache>
                <c:formatCode>#,##0.00\ "€"</c:formatCode>
                <c:ptCount val="1"/>
                <c:pt idx="0">
                  <c:v>157.7708989334688</c:v>
                </c:pt>
              </c:numCache>
            </c:numRef>
          </c:xVal>
          <c:yVal>
            <c:numRef>
              <c:f>Überblick!$F$4</c:f>
              <c:numCache>
                <c:formatCode>#,##0.00\ "m²"</c:formatCode>
                <c:ptCount val="1"/>
                <c:pt idx="0">
                  <c:v>23</c:v>
                </c:pt>
              </c:numCache>
            </c:numRef>
          </c:yVal>
          <c:bubbleSize>
            <c:numRef>
              <c:f>Überblick!$B$4</c:f>
              <c:numCache>
                <c:formatCode>#,##0</c:formatCode>
                <c:ptCount val="1"/>
                <c:pt idx="0">
                  <c:v>10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3-E0C0-4F12-A757-E91321B662C5}"/>
            </c:ext>
          </c:extLst>
        </c:ser>
        <c:ser>
          <c:idx val="2"/>
          <c:order val="2"/>
          <c:tx>
            <c:strRef>
              <c:f>Überblick!$A$5</c:f>
              <c:strCache>
                <c:ptCount val="1"/>
                <c:pt idx="0">
                  <c:v>Romantic Paradise</c:v>
                </c:pt>
              </c:strCache>
            </c:strRef>
          </c:tx>
          <c:spPr>
            <a:solidFill>
              <a:srgbClr val="1A4844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2132777777777827E-2"/>
                  <c:y val="0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C0-4F12-A757-E91321B662C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Überblick!$L$5</c:f>
              <c:numCache>
                <c:formatCode>#,##0.00\ "€"</c:formatCode>
                <c:ptCount val="1"/>
                <c:pt idx="0">
                  <c:v>160.37374301675982</c:v>
                </c:pt>
              </c:numCache>
            </c:numRef>
          </c:xVal>
          <c:yVal>
            <c:numRef>
              <c:f>Überblick!$F$5</c:f>
              <c:numCache>
                <c:formatCode>#,##0.00\ "m²"</c:formatCode>
                <c:ptCount val="1"/>
                <c:pt idx="0">
                  <c:v>28</c:v>
                </c:pt>
              </c:numCache>
            </c:numRef>
          </c:yVal>
          <c:bubbleSize>
            <c:numRef>
              <c:f>Überblick!$B$5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5-E0C0-4F12-A757-E91321B662C5}"/>
            </c:ext>
          </c:extLst>
        </c:ser>
        <c:ser>
          <c:idx val="3"/>
          <c:order val="3"/>
          <c:tx>
            <c:strRef>
              <c:f>Überblick!$A$6</c:f>
              <c:strCache>
                <c:ptCount val="1"/>
                <c:pt idx="0">
                  <c:v>Juniors. Sonnensuite I</c:v>
                </c:pt>
              </c:strCache>
            </c:strRef>
          </c:tx>
          <c:spPr>
            <a:solidFill>
              <a:srgbClr val="424A67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687407407407364E-2"/>
                  <c:y val="-7.59837177747626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C0-4F12-A757-E91321B662C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Überblick!$L$6</c:f>
              <c:numCache>
                <c:formatCode>#,##0.00\ "€"</c:formatCode>
                <c:ptCount val="1"/>
                <c:pt idx="0">
                  <c:v>166.98278313864904</c:v>
                </c:pt>
              </c:numCache>
            </c:numRef>
          </c:xVal>
          <c:yVal>
            <c:numRef>
              <c:f>Überblick!$F$6</c:f>
              <c:numCache>
                <c:formatCode>#,##0.00\ "m²"</c:formatCode>
                <c:ptCount val="1"/>
                <c:pt idx="0">
                  <c:v>42</c:v>
                </c:pt>
              </c:numCache>
            </c:numRef>
          </c:yVal>
          <c:bubbleSize>
            <c:numRef>
              <c:f>Überblick!$B$6</c:f>
              <c:numCache>
                <c:formatCode>#,##0</c:formatCode>
                <c:ptCount val="1"/>
                <c:pt idx="0">
                  <c:v>14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7-E0C0-4F12-A757-E91321B662C5}"/>
            </c:ext>
          </c:extLst>
        </c:ser>
        <c:ser>
          <c:idx val="4"/>
          <c:order val="4"/>
          <c:tx>
            <c:strRef>
              <c:f>Überblick!$A$7</c:f>
              <c:strCache>
                <c:ptCount val="1"/>
                <c:pt idx="0">
                  <c:v>Juniors.Sonnensuite II mit KiZi</c:v>
                </c:pt>
              </c:strCache>
            </c:strRef>
          </c:tx>
          <c:spPr>
            <a:solidFill>
              <a:srgbClr val="EDCE74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173012962962963"/>
                  <c:y val="-0.21981004070556315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C0-4F12-A757-E91321B662C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Überblick!$L$7</c:f>
              <c:numCache>
                <c:formatCode>#,##0.00\ "€"</c:formatCode>
                <c:ptCount val="1"/>
                <c:pt idx="0">
                  <c:v>171.52823768410357</c:v>
                </c:pt>
              </c:numCache>
            </c:numRef>
          </c:xVal>
          <c:yVal>
            <c:numRef>
              <c:f>Überblick!$F$7</c:f>
              <c:numCache>
                <c:formatCode>#,##0.00\ "m²"</c:formatCode>
                <c:ptCount val="1"/>
                <c:pt idx="0">
                  <c:v>42</c:v>
                </c:pt>
              </c:numCache>
            </c:numRef>
          </c:yVal>
          <c:bubbleSize>
            <c:numRef>
              <c:f>Überblick!$B$7</c:f>
              <c:numCache>
                <c:formatCode>#,##0</c:formatCode>
                <c:ptCount val="1"/>
                <c:pt idx="0">
                  <c:v>11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9-E0C0-4F12-A757-E91321B662C5}"/>
            </c:ext>
          </c:extLst>
        </c:ser>
        <c:ser>
          <c:idx val="5"/>
          <c:order val="5"/>
          <c:tx>
            <c:strRef>
              <c:f>Überblick!$A$8</c:f>
              <c:strCache>
                <c:ptCount val="1"/>
                <c:pt idx="0">
                  <c:v>Dolomites Junior Suite</c:v>
                </c:pt>
              </c:strCache>
            </c:strRef>
          </c:tx>
          <c:spPr>
            <a:solidFill>
              <a:srgbClr val="4C6662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366481481481483E-2"/>
                  <c:y val="1.356852103120759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0C0-4F12-A757-E91321B662C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Überblick!$L$8</c:f>
              <c:numCache>
                <c:formatCode>#,##0.00\ "€"</c:formatCode>
                <c:ptCount val="1"/>
                <c:pt idx="0">
                  <c:v>188.56480446927372</c:v>
                </c:pt>
              </c:numCache>
            </c:numRef>
          </c:xVal>
          <c:yVal>
            <c:numRef>
              <c:f>Überblick!$F$8</c:f>
              <c:numCache>
                <c:formatCode>#,##0.00\ "m²"</c:formatCode>
                <c:ptCount val="1"/>
                <c:pt idx="0">
                  <c:v>42</c:v>
                </c:pt>
              </c:numCache>
            </c:numRef>
          </c:yVal>
          <c:bubbleSize>
            <c:numRef>
              <c:f>Überblick!$B$8</c:f>
              <c:numCache>
                <c:formatCode>#,##0</c:formatCode>
                <c:ptCount val="1"/>
                <c:pt idx="0">
                  <c:v>3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B-E0C0-4F12-A757-E91321B662C5}"/>
            </c:ext>
          </c:extLst>
        </c:ser>
        <c:ser>
          <c:idx val="6"/>
          <c:order val="6"/>
          <c:tx>
            <c:strRef>
              <c:f>Überblick!$A$9</c:f>
              <c:strCache>
                <c:ptCount val="1"/>
                <c:pt idx="0">
                  <c:v>Garten Eden Suite</c:v>
                </c:pt>
              </c:strCache>
            </c:strRef>
          </c:tx>
          <c:spPr>
            <a:solidFill>
              <a:srgbClr val="8C8C9B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143333333333249E-2"/>
                  <c:y val="-4.9750669057120188E-1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0C0-4F12-A757-E91321B662C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Überblick!$L$9</c:f>
              <c:numCache>
                <c:formatCode>#,##0.00\ "€"</c:formatCode>
                <c:ptCount val="1"/>
                <c:pt idx="0">
                  <c:v>196.87260030472322</c:v>
                </c:pt>
              </c:numCache>
            </c:numRef>
          </c:xVal>
          <c:yVal>
            <c:numRef>
              <c:f>Überblick!$F$9</c:f>
              <c:numCache>
                <c:formatCode>#,##0.00\ "m²"</c:formatCode>
                <c:ptCount val="1"/>
                <c:pt idx="0">
                  <c:v>60</c:v>
                </c:pt>
              </c:numCache>
            </c:numRef>
          </c:yVal>
          <c:bubbleSize>
            <c:numRef>
              <c:f>Überblick!$B$9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D-E0C0-4F12-A757-E91321B662C5}"/>
            </c:ext>
          </c:extLst>
        </c:ser>
        <c:ser>
          <c:idx val="7"/>
          <c:order val="7"/>
          <c:tx>
            <c:strRef>
              <c:f>Überblick!$A$10</c:f>
              <c:strCache>
                <c:ptCount val="1"/>
                <c:pt idx="0">
                  <c:v>Sternenhimmel Suite</c:v>
                </c:pt>
              </c:strCache>
            </c:strRef>
          </c:tx>
          <c:spPr>
            <a:solidFill>
              <a:srgbClr val="EBEBF0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1944259259259263E-2"/>
                  <c:y val="-8.6838534599728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0C0-4F12-A757-E91321B662C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Überblick!$L$10</c:f>
              <c:numCache>
                <c:formatCode>#,##0.00\ "€"</c:formatCode>
                <c:ptCount val="1"/>
                <c:pt idx="0">
                  <c:v>217.47950736414424</c:v>
                </c:pt>
              </c:numCache>
            </c:numRef>
          </c:xVal>
          <c:yVal>
            <c:numRef>
              <c:f>Überblick!$F$10</c:f>
              <c:numCache>
                <c:formatCode>#,##0.00\ "m²"</c:formatCode>
                <c:ptCount val="1"/>
                <c:pt idx="0">
                  <c:v>70</c:v>
                </c:pt>
              </c:numCache>
            </c:numRef>
          </c:yVal>
          <c:bubbleSize>
            <c:numRef>
              <c:f>Überblick!$B$10</c:f>
              <c:numCache>
                <c:formatCode>#,##0</c:formatCode>
                <c:ptCount val="1"/>
                <c:pt idx="0">
                  <c:v>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F-E0C0-4F12-A757-E91321B662C5}"/>
            </c:ext>
          </c:extLst>
        </c:ser>
        <c:ser>
          <c:idx val="8"/>
          <c:order val="8"/>
          <c:tx>
            <c:strRef>
              <c:f>Überblick!$A$11</c:f>
              <c:strCache>
                <c:ptCount val="1"/>
              </c:strCache>
            </c:strRef>
          </c:tx>
          <c:spPr>
            <a:solidFill>
              <a:srgbClr val="00264B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Überblick!$L$11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Überblick!$F$11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Überblick!$B$11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0-E0C0-4F12-A757-E91321B662C5}"/>
            </c:ext>
          </c:extLst>
        </c:ser>
        <c:ser>
          <c:idx val="9"/>
          <c:order val="9"/>
          <c:tx>
            <c:strRef>
              <c:f>Überblick!$A$12</c:f>
              <c:strCache>
                <c:ptCount val="1"/>
              </c:strCache>
            </c:strRef>
          </c:tx>
          <c:spPr>
            <a:solidFill>
              <a:srgbClr val="E8C142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Überblick!$L$12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Überblick!$F$12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Überblick!$B$12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1-E0C0-4F12-A757-E91321B662C5}"/>
            </c:ext>
          </c:extLst>
        </c:ser>
        <c:ser>
          <c:idx val="10"/>
          <c:order val="10"/>
          <c:tx>
            <c:strRef>
              <c:f>Überblick!$A$13</c:f>
              <c:strCache>
                <c:ptCount val="1"/>
              </c:strCache>
            </c:strRef>
          </c:tx>
          <c:spPr>
            <a:solidFill>
              <a:srgbClr val="1A4844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Überblick!$L$13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Überblick!$F$13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Überblick!$B$13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2-E0C0-4F12-A757-E91321B662C5}"/>
            </c:ext>
          </c:extLst>
        </c:ser>
        <c:ser>
          <c:idx val="11"/>
          <c:order val="11"/>
          <c:tx>
            <c:strRef>
              <c:f>Überblick!$A$14</c:f>
              <c:strCache>
                <c:ptCount val="1"/>
              </c:strCache>
            </c:strRef>
          </c:tx>
          <c:spPr>
            <a:solidFill>
              <a:srgbClr val="424A67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Überblick!$L$14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Überblick!$F$14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Überblick!$B$14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3-E0C0-4F12-A757-E91321B662C5}"/>
            </c:ext>
          </c:extLst>
        </c:ser>
        <c:ser>
          <c:idx val="12"/>
          <c:order val="12"/>
          <c:tx>
            <c:strRef>
              <c:f>Überblick!$A$15</c:f>
              <c:strCache>
                <c:ptCount val="1"/>
              </c:strCache>
            </c:strRef>
          </c:tx>
          <c:spPr>
            <a:solidFill>
              <a:srgbClr val="EDCE74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Überblick!$L$15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Überblick!$F$15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Überblick!$B$15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4-E0C0-4F12-A757-E91321B662C5}"/>
            </c:ext>
          </c:extLst>
        </c:ser>
        <c:ser>
          <c:idx val="13"/>
          <c:order val="13"/>
          <c:tx>
            <c:strRef>
              <c:f>Überblick!$A$16</c:f>
              <c:strCache>
                <c:ptCount val="1"/>
              </c:strCache>
            </c:strRef>
          </c:tx>
          <c:spPr>
            <a:solidFill>
              <a:srgbClr val="4C6662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Überblick!$L$16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Überblick!$F$16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Überblick!$B$16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5-E0C0-4F12-A757-E91321B662C5}"/>
            </c:ext>
          </c:extLst>
        </c:ser>
        <c:ser>
          <c:idx val="14"/>
          <c:order val="14"/>
          <c:tx>
            <c:strRef>
              <c:f>Überblick!$A$17</c:f>
              <c:strCache>
                <c:ptCount val="1"/>
              </c:strCache>
            </c:strRef>
          </c:tx>
          <c:spPr>
            <a:solidFill>
              <a:srgbClr val="8C8C9B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Überblick!$L$17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Überblick!$F$17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Überblick!$B$17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6-E0C0-4F12-A757-E91321B662C5}"/>
            </c:ext>
          </c:extLst>
        </c:ser>
        <c:ser>
          <c:idx val="15"/>
          <c:order val="15"/>
          <c:tx>
            <c:strRef>
              <c:f>Überblick!$A$18</c:f>
              <c:strCache>
                <c:ptCount val="1"/>
              </c:strCache>
            </c:strRef>
          </c:tx>
          <c:spPr>
            <a:solidFill>
              <a:srgbClr val="EBEBF0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Überblick!$L$18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Überblick!$F$18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Überblick!$B$18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7-E0C0-4F12-A757-E91321B662C5}"/>
            </c:ext>
          </c:extLst>
        </c:ser>
        <c:ser>
          <c:idx val="16"/>
          <c:order val="16"/>
          <c:tx>
            <c:strRef>
              <c:f>Überblick!$A$19</c:f>
              <c:strCache>
                <c:ptCount val="1"/>
              </c:strCache>
            </c:strRef>
          </c:tx>
          <c:spPr>
            <a:solidFill>
              <a:srgbClr val="00264B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Überblick!$L$19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Überblick!$F$19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Überblick!$B$19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8-E0C0-4F12-A757-E91321B662C5}"/>
            </c:ext>
          </c:extLst>
        </c:ser>
        <c:ser>
          <c:idx val="17"/>
          <c:order val="17"/>
          <c:tx>
            <c:strRef>
              <c:f>Überblick!$A$20</c:f>
              <c:strCache>
                <c:ptCount val="1"/>
              </c:strCache>
            </c:strRef>
          </c:tx>
          <c:spPr>
            <a:solidFill>
              <a:srgbClr val="E8C142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Überblick!$L$20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Überblick!$F$20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Überblick!$B$20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9-E0C0-4F12-A757-E91321B662C5}"/>
            </c:ext>
          </c:extLst>
        </c:ser>
        <c:ser>
          <c:idx val="18"/>
          <c:order val="18"/>
          <c:tx>
            <c:strRef>
              <c:f>Überblick!$A$21</c:f>
              <c:strCache>
                <c:ptCount val="1"/>
              </c:strCache>
            </c:strRef>
          </c:tx>
          <c:spPr>
            <a:solidFill>
              <a:srgbClr val="1A4844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Überblick!$L$21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Überblick!$F$21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Überblick!$B$21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A-E0C0-4F12-A757-E91321B662C5}"/>
            </c:ext>
          </c:extLst>
        </c:ser>
        <c:ser>
          <c:idx val="19"/>
          <c:order val="19"/>
          <c:tx>
            <c:strRef>
              <c:f>Überblick!$A$22</c:f>
              <c:strCache>
                <c:ptCount val="1"/>
              </c:strCache>
            </c:strRef>
          </c:tx>
          <c:spPr>
            <a:solidFill>
              <a:srgbClr val="424A67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Überblick!$L$22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Überblick!$F$22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Überblick!$B$22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B-E0C0-4F12-A757-E91321B662C5}"/>
            </c:ext>
          </c:extLst>
        </c:ser>
        <c:ser>
          <c:idx val="20"/>
          <c:order val="20"/>
          <c:tx>
            <c:strRef>
              <c:f>Überblick!$A$23</c:f>
              <c:strCache>
                <c:ptCount val="1"/>
              </c:strCache>
            </c:strRef>
          </c:tx>
          <c:spPr>
            <a:solidFill>
              <a:srgbClr val="EDCE74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Überblick!$L$23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Überblick!$F$23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Überblick!$B$23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C-E0C0-4F12-A757-E91321B662C5}"/>
            </c:ext>
          </c:extLst>
        </c:ser>
        <c:ser>
          <c:idx val="21"/>
          <c:order val="21"/>
          <c:tx>
            <c:strRef>
              <c:f>Überblick!$A$24</c:f>
              <c:strCache>
                <c:ptCount val="1"/>
              </c:strCache>
            </c:strRef>
          </c:tx>
          <c:spPr>
            <a:solidFill>
              <a:srgbClr val="4C6662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Überblick!$L$24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Überblick!$F$24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Überblick!$B$24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D-E0C0-4F12-A757-E91321B662C5}"/>
            </c:ext>
          </c:extLst>
        </c:ser>
        <c:ser>
          <c:idx val="22"/>
          <c:order val="22"/>
          <c:tx>
            <c:strRef>
              <c:f>Überblick!$A$25</c:f>
              <c:strCache>
                <c:ptCount val="1"/>
              </c:strCache>
            </c:strRef>
          </c:tx>
          <c:spPr>
            <a:solidFill>
              <a:srgbClr val="8C8C9B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Überblick!$L$25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Überblick!$F$25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Überblick!$B$25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E-E0C0-4F12-A757-E91321B662C5}"/>
            </c:ext>
          </c:extLst>
        </c:ser>
        <c:ser>
          <c:idx val="23"/>
          <c:order val="23"/>
          <c:tx>
            <c:strRef>
              <c:f>Überblick!$A$26</c:f>
              <c:strCache>
                <c:ptCount val="1"/>
              </c:strCache>
            </c:strRef>
          </c:tx>
          <c:spPr>
            <a:solidFill>
              <a:srgbClr val="EBEBF0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Überblick!$L$26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Überblick!$F$26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Überblick!$B$26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F-E0C0-4F12-A757-E91321B662C5}"/>
            </c:ext>
          </c:extLst>
        </c:ser>
        <c:ser>
          <c:idx val="24"/>
          <c:order val="24"/>
          <c:tx>
            <c:strRef>
              <c:f>Überblick!$A$27</c:f>
              <c:strCache>
                <c:ptCount val="1"/>
              </c:strCache>
            </c:strRef>
          </c:tx>
          <c:spPr>
            <a:solidFill>
              <a:srgbClr val="00264B"/>
            </a:solidFill>
            <a:ln w="25400"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Überblick!$L$27</c:f>
              <c:numCache>
                <c:formatCode>#,##0.00\ "€"</c:formatCode>
                <c:ptCount val="1"/>
                <c:pt idx="0">
                  <c:v>0</c:v>
                </c:pt>
              </c:numCache>
            </c:numRef>
          </c:xVal>
          <c:yVal>
            <c:numRef>
              <c:f>Überblick!$F$27</c:f>
              <c:numCache>
                <c:formatCode>#,##0.00\ "m²"</c:formatCode>
                <c:ptCount val="1"/>
                <c:pt idx="0">
                  <c:v>0</c:v>
                </c:pt>
              </c:numCache>
            </c:numRef>
          </c:yVal>
          <c:bubbleSize>
            <c:numRef>
              <c:f>Überblick!$B$27</c:f>
              <c:numCache>
                <c:formatCode>#,##0</c:formatCode>
                <c:ptCount val="1"/>
                <c:pt idx="0">
                  <c:v>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20-E0C0-4F12-A757-E91321B662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100"/>
        <c:showNegBubbles val="0"/>
        <c:axId val="421939504"/>
        <c:axId val="425528032"/>
      </c:bubbleChart>
      <c:valAx>
        <c:axId val="421939504"/>
        <c:scaling>
          <c:orientation val="minMax"/>
          <c:max val="340"/>
          <c:min val="14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/>
                  <a:t>Durchschnittspreis pro Person pro Nacht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264B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#,##0\ [$€-1]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8C8C9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64B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5528032"/>
        <c:crosses val="autoZero"/>
        <c:crossBetween val="midCat"/>
      </c:valAx>
      <c:valAx>
        <c:axId val="4255280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rgbClr val="8C8C9B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264B"/>
                    </a:solidFill>
                    <a:latin typeface="Soleil Lt" panose="00000400000000000000" pitchFamily="50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/>
                  <a:t>Durchschnittliche Zimmergröße je Zimmer-Kategorie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264B"/>
                  </a:solidFill>
                  <a:latin typeface="Soleil Lt" panose="00000400000000000000" pitchFamily="50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de-DE"/>
            </a:p>
          </c:txPr>
        </c:title>
        <c:numFmt formatCode="0\ &quot;m²&quot;" sourceLinked="0"/>
        <c:majorTickMark val="out"/>
        <c:minorTickMark val="none"/>
        <c:tickLblPos val="nextTo"/>
        <c:spPr>
          <a:noFill/>
          <a:ln>
            <a:solidFill>
              <a:srgbClr val="8C8C9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64B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de-DE"/>
          </a:p>
        </c:txPr>
        <c:crossAx val="421939504"/>
        <c:crosses val="autoZero"/>
        <c:crossBetween val="midCat"/>
      </c:valAx>
      <c:spPr>
        <a:noFill/>
        <a:ln>
          <a:solidFill>
            <a:srgbClr val="8C8C9B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12700" cap="flat" cmpd="sng" algn="ctr">
      <a:noFill/>
      <a:round/>
    </a:ln>
    <a:effectLst/>
  </c:spPr>
  <c:txPr>
    <a:bodyPr/>
    <a:lstStyle/>
    <a:p>
      <a:pPr>
        <a:defRPr sz="800">
          <a:solidFill>
            <a:srgbClr val="00264B"/>
          </a:solidFill>
          <a:latin typeface="Soleil Lt" panose="00000400000000000000" pitchFamily="50" charset="0"/>
          <a:ea typeface="Verdana" panose="020B0604030504040204" pitchFamily="34" charset="0"/>
          <a:cs typeface="Verdana" panose="020B0604030504040204" pitchFamily="34" charset="0"/>
        </a:defRPr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8AEF68-64CF-4D6B-A2E7-D47A28C56E79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886EFDDA-7270-4283-818A-26DD087BD40B}">
      <dgm:prSet phldrT="[Text]" custT="1"/>
      <dgm:spPr/>
      <dgm:t>
        <a:bodyPr/>
        <a:lstStyle/>
        <a:p>
          <a:r>
            <a:rPr lang="de-DE" sz="1800" b="1" dirty="0">
              <a:latin typeface="Soleil Sb" panose="00000600000000000000" pitchFamily="50" charset="0"/>
            </a:rPr>
            <a:t>Gewinn</a:t>
          </a:r>
        </a:p>
      </dgm:t>
    </dgm:pt>
    <dgm:pt modelId="{3237B499-7255-4DDC-A9CB-EDCEBAAA5DF0}" type="parTrans" cxnId="{29745CD1-E4A6-4884-86D1-C11745C57531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BF7ED9C9-8FFF-48C3-BFAF-8ED2CA6595A7}" type="sibTrans" cxnId="{29745CD1-E4A6-4884-86D1-C11745C57531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A71A2824-A8DD-4A3D-9B4A-821E3DA47F5C}">
      <dgm:prSet phldrT="[Text]" custT="1"/>
      <dgm:spPr/>
      <dgm:t>
        <a:bodyPr/>
        <a:lstStyle/>
        <a:p>
          <a:r>
            <a:rPr lang="de-DE" sz="1600" dirty="0">
              <a:latin typeface="Soleil Sb" panose="00000600000000000000" pitchFamily="50" charset="0"/>
            </a:rPr>
            <a:t>Menge</a:t>
          </a:r>
        </a:p>
      </dgm:t>
    </dgm:pt>
    <dgm:pt modelId="{9E49DA45-5BBA-4CA3-BED0-CCFAFB39C9F1}" type="parTrans" cxnId="{D03D8F2A-6B17-4544-B35C-67717790A82B}">
      <dgm:prSet custT="1"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266A117F-4ABF-4FF0-ACCA-25C62B27A3B5}" type="sibTrans" cxnId="{D03D8F2A-6B17-4544-B35C-67717790A82B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483E5464-E9BE-4E16-9278-2E48A712E3E9}">
      <dgm:prSet phldrT="[Text]" custT="1"/>
      <dgm:spPr/>
      <dgm:t>
        <a:bodyPr/>
        <a:lstStyle/>
        <a:p>
          <a:r>
            <a:rPr lang="de-DE" sz="1600" dirty="0">
              <a:latin typeface="Soleil Sb" panose="00000600000000000000" pitchFamily="50" charset="0"/>
            </a:rPr>
            <a:t>Fixe Kosten</a:t>
          </a:r>
        </a:p>
      </dgm:t>
    </dgm:pt>
    <dgm:pt modelId="{6562FB9C-9C7A-4329-AFE1-B5C5979B6FEA}" type="parTrans" cxnId="{D7479C9E-42E2-4BDE-BE53-C790883661FF}">
      <dgm:prSet custT="1"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44223D33-951C-4EA3-A641-5CC6896E0878}" type="sibTrans" cxnId="{D7479C9E-42E2-4BDE-BE53-C790883661FF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A9DDA010-D3B4-4421-BDFD-30E33EAD2BD1}">
      <dgm:prSet phldrT="[Text]" custT="1"/>
      <dgm:spPr/>
      <dgm:t>
        <a:bodyPr/>
        <a:lstStyle/>
        <a:p>
          <a:r>
            <a:rPr lang="de-DE" sz="1600" dirty="0">
              <a:latin typeface="Soleil Sb" panose="00000600000000000000" pitchFamily="50" charset="0"/>
            </a:rPr>
            <a:t>Preis</a:t>
          </a:r>
        </a:p>
      </dgm:t>
    </dgm:pt>
    <dgm:pt modelId="{3A6465CA-3D40-4990-84D9-89BCED70EEDD}" type="parTrans" cxnId="{18D0C90D-C146-40A7-8F0B-0B7C2D99446D}">
      <dgm:prSet custT="1"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861B1C15-5D3A-4953-AF8B-4C1DCCAB38B7}" type="sibTrans" cxnId="{18D0C90D-C146-40A7-8F0B-0B7C2D99446D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5A677AB9-BD29-441E-BF66-2D54CFE1474F}">
      <dgm:prSet phldrT="[Text]" custT="1"/>
      <dgm:spPr/>
      <dgm:t>
        <a:bodyPr/>
        <a:lstStyle/>
        <a:p>
          <a:r>
            <a:rPr lang="de-DE" sz="1600" dirty="0">
              <a:latin typeface="Soleil Sb" panose="00000600000000000000" pitchFamily="50" charset="0"/>
            </a:rPr>
            <a:t>Variable Kosten</a:t>
          </a:r>
        </a:p>
      </dgm:t>
    </dgm:pt>
    <dgm:pt modelId="{686FC7A4-810B-4C2B-8835-02E01EC41B9F}" type="parTrans" cxnId="{9AA7067B-4A67-4B5E-9EB3-6B524AEF3207}">
      <dgm:prSet custT="1"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3D78B8B4-37AF-43E5-AB5A-1484A3D500CC}" type="sibTrans" cxnId="{9AA7067B-4A67-4B5E-9EB3-6B524AEF3207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76D0DC04-60D5-4A74-BA6C-57AD394DE17C}" type="pres">
      <dgm:prSet presAssocID="{258AEF68-64CF-4D6B-A2E7-D47A28C56E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395BA3B-245F-4CC1-BF6C-4C7844384C37}" type="pres">
      <dgm:prSet presAssocID="{886EFDDA-7270-4283-818A-26DD087BD40B}" presName="centerShape" presStyleLbl="node0" presStyleIdx="0" presStyleCnt="1"/>
      <dgm:spPr/>
    </dgm:pt>
    <dgm:pt modelId="{42CA11BA-A789-46A5-99DA-21CD3E0A5CEC}" type="pres">
      <dgm:prSet presAssocID="{9E49DA45-5BBA-4CA3-BED0-CCFAFB39C9F1}" presName="Name9" presStyleLbl="parChTrans1D2" presStyleIdx="0" presStyleCnt="4"/>
      <dgm:spPr/>
    </dgm:pt>
    <dgm:pt modelId="{5378263B-985C-409A-B829-6B4D47B7D92C}" type="pres">
      <dgm:prSet presAssocID="{9E49DA45-5BBA-4CA3-BED0-CCFAFB39C9F1}" presName="connTx" presStyleLbl="parChTrans1D2" presStyleIdx="0" presStyleCnt="4"/>
      <dgm:spPr/>
    </dgm:pt>
    <dgm:pt modelId="{8F5E6495-40E8-4FBB-A416-E09F97AC48DC}" type="pres">
      <dgm:prSet presAssocID="{A71A2824-A8DD-4A3D-9B4A-821E3DA47F5C}" presName="node" presStyleLbl="node1" presStyleIdx="0" presStyleCnt="4">
        <dgm:presLayoutVars>
          <dgm:bulletEnabled val="1"/>
        </dgm:presLayoutVars>
      </dgm:prSet>
      <dgm:spPr/>
    </dgm:pt>
    <dgm:pt modelId="{641423CD-27A1-43CD-95A6-BE67CEFA358B}" type="pres">
      <dgm:prSet presAssocID="{6562FB9C-9C7A-4329-AFE1-B5C5979B6FEA}" presName="Name9" presStyleLbl="parChTrans1D2" presStyleIdx="1" presStyleCnt="4"/>
      <dgm:spPr/>
    </dgm:pt>
    <dgm:pt modelId="{846F7CE2-B38F-49EB-8BD7-96D397167623}" type="pres">
      <dgm:prSet presAssocID="{6562FB9C-9C7A-4329-AFE1-B5C5979B6FEA}" presName="connTx" presStyleLbl="parChTrans1D2" presStyleIdx="1" presStyleCnt="4"/>
      <dgm:spPr/>
    </dgm:pt>
    <dgm:pt modelId="{DFC0CD56-1811-4361-9898-C31E35DE3B41}" type="pres">
      <dgm:prSet presAssocID="{483E5464-E9BE-4E16-9278-2E48A712E3E9}" presName="node" presStyleLbl="node1" presStyleIdx="1" presStyleCnt="4">
        <dgm:presLayoutVars>
          <dgm:bulletEnabled val="1"/>
        </dgm:presLayoutVars>
      </dgm:prSet>
      <dgm:spPr/>
    </dgm:pt>
    <dgm:pt modelId="{CF0BAD0C-3582-462E-A683-A15672AA6334}" type="pres">
      <dgm:prSet presAssocID="{3A6465CA-3D40-4990-84D9-89BCED70EEDD}" presName="Name9" presStyleLbl="parChTrans1D2" presStyleIdx="2" presStyleCnt="4"/>
      <dgm:spPr/>
    </dgm:pt>
    <dgm:pt modelId="{6079D261-1943-4394-8C06-1A575F287989}" type="pres">
      <dgm:prSet presAssocID="{3A6465CA-3D40-4990-84D9-89BCED70EEDD}" presName="connTx" presStyleLbl="parChTrans1D2" presStyleIdx="2" presStyleCnt="4"/>
      <dgm:spPr/>
    </dgm:pt>
    <dgm:pt modelId="{4441062B-8C10-4F0F-B57E-BEE3F724D39B}" type="pres">
      <dgm:prSet presAssocID="{A9DDA010-D3B4-4421-BDFD-30E33EAD2BD1}" presName="node" presStyleLbl="node1" presStyleIdx="2" presStyleCnt="4">
        <dgm:presLayoutVars>
          <dgm:bulletEnabled val="1"/>
        </dgm:presLayoutVars>
      </dgm:prSet>
      <dgm:spPr/>
    </dgm:pt>
    <dgm:pt modelId="{FD5D5698-4DDE-4C1B-9EB2-4FF6F5E1563E}" type="pres">
      <dgm:prSet presAssocID="{686FC7A4-810B-4C2B-8835-02E01EC41B9F}" presName="Name9" presStyleLbl="parChTrans1D2" presStyleIdx="3" presStyleCnt="4"/>
      <dgm:spPr/>
    </dgm:pt>
    <dgm:pt modelId="{620BF4D7-1226-4603-A055-C33A8F2785E5}" type="pres">
      <dgm:prSet presAssocID="{686FC7A4-810B-4C2B-8835-02E01EC41B9F}" presName="connTx" presStyleLbl="parChTrans1D2" presStyleIdx="3" presStyleCnt="4"/>
      <dgm:spPr/>
    </dgm:pt>
    <dgm:pt modelId="{DEB37281-D099-41F2-9FDB-308813F5B5A4}" type="pres">
      <dgm:prSet presAssocID="{5A677AB9-BD29-441E-BF66-2D54CFE1474F}" presName="node" presStyleLbl="node1" presStyleIdx="3" presStyleCnt="4">
        <dgm:presLayoutVars>
          <dgm:bulletEnabled val="1"/>
        </dgm:presLayoutVars>
      </dgm:prSet>
      <dgm:spPr/>
    </dgm:pt>
  </dgm:ptLst>
  <dgm:cxnLst>
    <dgm:cxn modelId="{18D0C90D-C146-40A7-8F0B-0B7C2D99446D}" srcId="{886EFDDA-7270-4283-818A-26DD087BD40B}" destId="{A9DDA010-D3B4-4421-BDFD-30E33EAD2BD1}" srcOrd="2" destOrd="0" parTransId="{3A6465CA-3D40-4990-84D9-89BCED70EEDD}" sibTransId="{861B1C15-5D3A-4953-AF8B-4C1DCCAB38B7}"/>
    <dgm:cxn modelId="{B54BE113-3EBA-42DF-A862-EA48FBCB660B}" type="presOf" srcId="{483E5464-E9BE-4E16-9278-2E48A712E3E9}" destId="{DFC0CD56-1811-4361-9898-C31E35DE3B41}" srcOrd="0" destOrd="0" presId="urn:microsoft.com/office/officeart/2005/8/layout/radial1"/>
    <dgm:cxn modelId="{79340F15-4B1B-402F-8A6D-40BF440F30C6}" type="presOf" srcId="{9E49DA45-5BBA-4CA3-BED0-CCFAFB39C9F1}" destId="{5378263B-985C-409A-B829-6B4D47B7D92C}" srcOrd="1" destOrd="0" presId="urn:microsoft.com/office/officeart/2005/8/layout/radial1"/>
    <dgm:cxn modelId="{3D831E16-13AB-4955-8881-2378858E4187}" type="presOf" srcId="{258AEF68-64CF-4D6B-A2E7-D47A28C56E79}" destId="{76D0DC04-60D5-4A74-BA6C-57AD394DE17C}" srcOrd="0" destOrd="0" presId="urn:microsoft.com/office/officeart/2005/8/layout/radial1"/>
    <dgm:cxn modelId="{D03D8F2A-6B17-4544-B35C-67717790A82B}" srcId="{886EFDDA-7270-4283-818A-26DD087BD40B}" destId="{A71A2824-A8DD-4A3D-9B4A-821E3DA47F5C}" srcOrd="0" destOrd="0" parTransId="{9E49DA45-5BBA-4CA3-BED0-CCFAFB39C9F1}" sibTransId="{266A117F-4ABF-4FF0-ACCA-25C62B27A3B5}"/>
    <dgm:cxn modelId="{D5F23732-A121-4A35-8CFA-64068FB7D0EE}" type="presOf" srcId="{3A6465CA-3D40-4990-84D9-89BCED70EEDD}" destId="{6079D261-1943-4394-8C06-1A575F287989}" srcOrd="1" destOrd="0" presId="urn:microsoft.com/office/officeart/2005/8/layout/radial1"/>
    <dgm:cxn modelId="{FD7D2840-33D3-4C2A-830F-53439725FAC4}" type="presOf" srcId="{6562FB9C-9C7A-4329-AFE1-B5C5979B6FEA}" destId="{641423CD-27A1-43CD-95A6-BE67CEFA358B}" srcOrd="0" destOrd="0" presId="urn:microsoft.com/office/officeart/2005/8/layout/radial1"/>
    <dgm:cxn modelId="{0A6B6262-F1AC-4509-8F91-31222B13F165}" type="presOf" srcId="{6562FB9C-9C7A-4329-AFE1-B5C5979B6FEA}" destId="{846F7CE2-B38F-49EB-8BD7-96D397167623}" srcOrd="1" destOrd="0" presId="urn:microsoft.com/office/officeart/2005/8/layout/radial1"/>
    <dgm:cxn modelId="{C73F094F-F196-4187-A0B9-E9D4A987A001}" type="presOf" srcId="{3A6465CA-3D40-4990-84D9-89BCED70EEDD}" destId="{CF0BAD0C-3582-462E-A683-A15672AA6334}" srcOrd="0" destOrd="0" presId="urn:microsoft.com/office/officeart/2005/8/layout/radial1"/>
    <dgm:cxn modelId="{A1C51752-7621-45DF-82CB-D2FBE77BBAC1}" type="presOf" srcId="{886EFDDA-7270-4283-818A-26DD087BD40B}" destId="{0395BA3B-245F-4CC1-BF6C-4C7844384C37}" srcOrd="0" destOrd="0" presId="urn:microsoft.com/office/officeart/2005/8/layout/radial1"/>
    <dgm:cxn modelId="{60FB2076-D6B1-4808-837D-1881853D34B0}" type="presOf" srcId="{686FC7A4-810B-4C2B-8835-02E01EC41B9F}" destId="{620BF4D7-1226-4603-A055-C33A8F2785E5}" srcOrd="1" destOrd="0" presId="urn:microsoft.com/office/officeart/2005/8/layout/radial1"/>
    <dgm:cxn modelId="{9AA7067B-4A67-4B5E-9EB3-6B524AEF3207}" srcId="{886EFDDA-7270-4283-818A-26DD087BD40B}" destId="{5A677AB9-BD29-441E-BF66-2D54CFE1474F}" srcOrd="3" destOrd="0" parTransId="{686FC7A4-810B-4C2B-8835-02E01EC41B9F}" sibTransId="{3D78B8B4-37AF-43E5-AB5A-1484A3D500CC}"/>
    <dgm:cxn modelId="{1366817C-CC2E-42E8-A04E-C31EC0397A5F}" type="presOf" srcId="{A71A2824-A8DD-4A3D-9B4A-821E3DA47F5C}" destId="{8F5E6495-40E8-4FBB-A416-E09F97AC48DC}" srcOrd="0" destOrd="0" presId="urn:microsoft.com/office/officeart/2005/8/layout/radial1"/>
    <dgm:cxn modelId="{3303307D-3435-48C8-B40F-DA40869E6A03}" type="presOf" srcId="{9E49DA45-5BBA-4CA3-BED0-CCFAFB39C9F1}" destId="{42CA11BA-A789-46A5-99DA-21CD3E0A5CEC}" srcOrd="0" destOrd="0" presId="urn:microsoft.com/office/officeart/2005/8/layout/radial1"/>
    <dgm:cxn modelId="{D7479C9E-42E2-4BDE-BE53-C790883661FF}" srcId="{886EFDDA-7270-4283-818A-26DD087BD40B}" destId="{483E5464-E9BE-4E16-9278-2E48A712E3E9}" srcOrd="1" destOrd="0" parTransId="{6562FB9C-9C7A-4329-AFE1-B5C5979B6FEA}" sibTransId="{44223D33-951C-4EA3-A641-5CC6896E0878}"/>
    <dgm:cxn modelId="{17E7C0AA-94C6-4B19-BEAD-10E0ECB58A6D}" type="presOf" srcId="{686FC7A4-810B-4C2B-8835-02E01EC41B9F}" destId="{FD5D5698-4DDE-4C1B-9EB2-4FF6F5E1563E}" srcOrd="0" destOrd="0" presId="urn:microsoft.com/office/officeart/2005/8/layout/radial1"/>
    <dgm:cxn modelId="{1AC589B4-D348-4CAF-8CE6-206A1AD078AE}" type="presOf" srcId="{A9DDA010-D3B4-4421-BDFD-30E33EAD2BD1}" destId="{4441062B-8C10-4F0F-B57E-BEE3F724D39B}" srcOrd="0" destOrd="0" presId="urn:microsoft.com/office/officeart/2005/8/layout/radial1"/>
    <dgm:cxn modelId="{29745CD1-E4A6-4884-86D1-C11745C57531}" srcId="{258AEF68-64CF-4D6B-A2E7-D47A28C56E79}" destId="{886EFDDA-7270-4283-818A-26DD087BD40B}" srcOrd="0" destOrd="0" parTransId="{3237B499-7255-4DDC-A9CB-EDCEBAAA5DF0}" sibTransId="{BF7ED9C9-8FFF-48C3-BFAF-8ED2CA6595A7}"/>
    <dgm:cxn modelId="{ADA239E8-5B7A-4BDE-BC70-BFD7E4C97A36}" type="presOf" srcId="{5A677AB9-BD29-441E-BF66-2D54CFE1474F}" destId="{DEB37281-D099-41F2-9FDB-308813F5B5A4}" srcOrd="0" destOrd="0" presId="urn:microsoft.com/office/officeart/2005/8/layout/radial1"/>
    <dgm:cxn modelId="{D40735ED-F0DF-4761-8D0E-72F49773539B}" type="presParOf" srcId="{76D0DC04-60D5-4A74-BA6C-57AD394DE17C}" destId="{0395BA3B-245F-4CC1-BF6C-4C7844384C37}" srcOrd="0" destOrd="0" presId="urn:microsoft.com/office/officeart/2005/8/layout/radial1"/>
    <dgm:cxn modelId="{1C59F7C9-44C5-47DB-8C88-737B31B4490E}" type="presParOf" srcId="{76D0DC04-60D5-4A74-BA6C-57AD394DE17C}" destId="{42CA11BA-A789-46A5-99DA-21CD3E0A5CEC}" srcOrd="1" destOrd="0" presId="urn:microsoft.com/office/officeart/2005/8/layout/radial1"/>
    <dgm:cxn modelId="{EBD99BF5-466B-4F9A-A064-41BD4604B3C5}" type="presParOf" srcId="{42CA11BA-A789-46A5-99DA-21CD3E0A5CEC}" destId="{5378263B-985C-409A-B829-6B4D47B7D92C}" srcOrd="0" destOrd="0" presId="urn:microsoft.com/office/officeart/2005/8/layout/radial1"/>
    <dgm:cxn modelId="{82322B95-906C-45BB-B0E9-CA640BAAAED6}" type="presParOf" srcId="{76D0DC04-60D5-4A74-BA6C-57AD394DE17C}" destId="{8F5E6495-40E8-4FBB-A416-E09F97AC48DC}" srcOrd="2" destOrd="0" presId="urn:microsoft.com/office/officeart/2005/8/layout/radial1"/>
    <dgm:cxn modelId="{0DCB9E3E-486D-45F7-BF0B-DE5E17B235A2}" type="presParOf" srcId="{76D0DC04-60D5-4A74-BA6C-57AD394DE17C}" destId="{641423CD-27A1-43CD-95A6-BE67CEFA358B}" srcOrd="3" destOrd="0" presId="urn:microsoft.com/office/officeart/2005/8/layout/radial1"/>
    <dgm:cxn modelId="{804C832C-9549-4104-B3F4-1FF2DBBAC14B}" type="presParOf" srcId="{641423CD-27A1-43CD-95A6-BE67CEFA358B}" destId="{846F7CE2-B38F-49EB-8BD7-96D397167623}" srcOrd="0" destOrd="0" presId="urn:microsoft.com/office/officeart/2005/8/layout/radial1"/>
    <dgm:cxn modelId="{2AC694D5-EE41-4BC5-913B-D92F11135E23}" type="presParOf" srcId="{76D0DC04-60D5-4A74-BA6C-57AD394DE17C}" destId="{DFC0CD56-1811-4361-9898-C31E35DE3B41}" srcOrd="4" destOrd="0" presId="urn:microsoft.com/office/officeart/2005/8/layout/radial1"/>
    <dgm:cxn modelId="{2EE77A32-EAA3-442F-9F43-3C59D6378A23}" type="presParOf" srcId="{76D0DC04-60D5-4A74-BA6C-57AD394DE17C}" destId="{CF0BAD0C-3582-462E-A683-A15672AA6334}" srcOrd="5" destOrd="0" presId="urn:microsoft.com/office/officeart/2005/8/layout/radial1"/>
    <dgm:cxn modelId="{75D40802-1C66-4B16-95A2-03BCB33AD961}" type="presParOf" srcId="{CF0BAD0C-3582-462E-A683-A15672AA6334}" destId="{6079D261-1943-4394-8C06-1A575F287989}" srcOrd="0" destOrd="0" presId="urn:microsoft.com/office/officeart/2005/8/layout/radial1"/>
    <dgm:cxn modelId="{C0453A77-2BB1-45F7-9529-C9935930C406}" type="presParOf" srcId="{76D0DC04-60D5-4A74-BA6C-57AD394DE17C}" destId="{4441062B-8C10-4F0F-B57E-BEE3F724D39B}" srcOrd="6" destOrd="0" presId="urn:microsoft.com/office/officeart/2005/8/layout/radial1"/>
    <dgm:cxn modelId="{993BC2DE-62AA-4B27-B372-6F6D2AA1CC09}" type="presParOf" srcId="{76D0DC04-60D5-4A74-BA6C-57AD394DE17C}" destId="{FD5D5698-4DDE-4C1B-9EB2-4FF6F5E1563E}" srcOrd="7" destOrd="0" presId="urn:microsoft.com/office/officeart/2005/8/layout/radial1"/>
    <dgm:cxn modelId="{5DCB8629-40F2-4690-A6DE-67DCE0A8C7B3}" type="presParOf" srcId="{FD5D5698-4DDE-4C1B-9EB2-4FF6F5E1563E}" destId="{620BF4D7-1226-4603-A055-C33A8F2785E5}" srcOrd="0" destOrd="0" presId="urn:microsoft.com/office/officeart/2005/8/layout/radial1"/>
    <dgm:cxn modelId="{B9A85D8F-6719-4868-8F67-1F897B07F792}" type="presParOf" srcId="{76D0DC04-60D5-4A74-BA6C-57AD394DE17C}" destId="{DEB37281-D099-41F2-9FDB-308813F5B5A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8AEF68-64CF-4D6B-A2E7-D47A28C56E79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886EFDDA-7270-4283-818A-26DD087BD40B}">
      <dgm:prSet phldrT="[Text]" custT="1"/>
      <dgm:spPr/>
      <dgm:t>
        <a:bodyPr/>
        <a:lstStyle/>
        <a:p>
          <a:r>
            <a:rPr lang="de-DE" sz="1800" b="1" dirty="0">
              <a:latin typeface="Soleil Sb" panose="00000600000000000000" pitchFamily="50" charset="0"/>
            </a:rPr>
            <a:t>Preis</a:t>
          </a:r>
        </a:p>
      </dgm:t>
    </dgm:pt>
    <dgm:pt modelId="{3237B499-7255-4DDC-A9CB-EDCEBAAA5DF0}" type="parTrans" cxnId="{29745CD1-E4A6-4884-86D1-C11745C57531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BF7ED9C9-8FFF-48C3-BFAF-8ED2CA6595A7}" type="sibTrans" cxnId="{29745CD1-E4A6-4884-86D1-C11745C57531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A71A2824-A8DD-4A3D-9B4A-821E3DA47F5C}">
      <dgm:prSet phldrT="[Text]" custT="1"/>
      <dgm:spPr/>
      <dgm:t>
        <a:bodyPr/>
        <a:lstStyle/>
        <a:p>
          <a:r>
            <a:rPr lang="de-DE" sz="1600" dirty="0">
              <a:latin typeface="Soleil Sb" panose="00000600000000000000" pitchFamily="50" charset="0"/>
            </a:rPr>
            <a:t>Markt</a:t>
          </a:r>
        </a:p>
      </dgm:t>
    </dgm:pt>
    <dgm:pt modelId="{9E49DA45-5BBA-4CA3-BED0-CCFAFB39C9F1}" type="parTrans" cxnId="{D03D8F2A-6B17-4544-B35C-67717790A82B}">
      <dgm:prSet custT="1"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266A117F-4ABF-4FF0-ACCA-25C62B27A3B5}" type="sibTrans" cxnId="{D03D8F2A-6B17-4544-B35C-67717790A82B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483E5464-E9BE-4E16-9278-2E48A712E3E9}">
      <dgm:prSet phldrT="[Text]" custT="1"/>
      <dgm:spPr/>
      <dgm:t>
        <a:bodyPr/>
        <a:lstStyle/>
        <a:p>
          <a:r>
            <a:rPr lang="de-DE" sz="1600" dirty="0">
              <a:latin typeface="Soleil Sb" panose="00000600000000000000" pitchFamily="50" charset="0"/>
            </a:rPr>
            <a:t>Wett-</a:t>
          </a:r>
        </a:p>
        <a:p>
          <a:r>
            <a:rPr lang="de-DE" sz="1600" dirty="0" err="1">
              <a:latin typeface="Soleil Sb" panose="00000600000000000000" pitchFamily="50" charset="0"/>
            </a:rPr>
            <a:t>bewerb</a:t>
          </a:r>
          <a:endParaRPr lang="de-DE" sz="1600" dirty="0">
            <a:latin typeface="Soleil Sb" panose="00000600000000000000" pitchFamily="50" charset="0"/>
          </a:endParaRPr>
        </a:p>
      </dgm:t>
    </dgm:pt>
    <dgm:pt modelId="{6562FB9C-9C7A-4329-AFE1-B5C5979B6FEA}" type="parTrans" cxnId="{D7479C9E-42E2-4BDE-BE53-C790883661FF}">
      <dgm:prSet custT="1"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44223D33-951C-4EA3-A641-5CC6896E0878}" type="sibTrans" cxnId="{D7479C9E-42E2-4BDE-BE53-C790883661FF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A9DDA010-D3B4-4421-BDFD-30E33EAD2BD1}">
      <dgm:prSet phldrT="[Text]" custT="1"/>
      <dgm:spPr/>
      <dgm:t>
        <a:bodyPr/>
        <a:lstStyle/>
        <a:p>
          <a:r>
            <a:rPr lang="de-DE" sz="1600" dirty="0">
              <a:latin typeface="Soleil Sb" panose="00000600000000000000" pitchFamily="50" charset="0"/>
            </a:rPr>
            <a:t>Kunden</a:t>
          </a:r>
        </a:p>
      </dgm:t>
    </dgm:pt>
    <dgm:pt modelId="{3A6465CA-3D40-4990-84D9-89BCED70EEDD}" type="parTrans" cxnId="{18D0C90D-C146-40A7-8F0B-0B7C2D99446D}">
      <dgm:prSet custT="1"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861B1C15-5D3A-4953-AF8B-4C1DCCAB38B7}" type="sibTrans" cxnId="{18D0C90D-C146-40A7-8F0B-0B7C2D99446D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5A677AB9-BD29-441E-BF66-2D54CFE1474F}">
      <dgm:prSet phldrT="[Text]" custT="1"/>
      <dgm:spPr/>
      <dgm:t>
        <a:bodyPr/>
        <a:lstStyle/>
        <a:p>
          <a:r>
            <a:rPr lang="de-DE" sz="1600" dirty="0">
              <a:latin typeface="Soleil Sb" panose="00000600000000000000" pitchFamily="50" charset="0"/>
            </a:rPr>
            <a:t>Hotel</a:t>
          </a:r>
        </a:p>
      </dgm:t>
    </dgm:pt>
    <dgm:pt modelId="{686FC7A4-810B-4C2B-8835-02E01EC41B9F}" type="parTrans" cxnId="{9AA7067B-4A67-4B5E-9EB3-6B524AEF3207}">
      <dgm:prSet custT="1"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3D78B8B4-37AF-43E5-AB5A-1484A3D500CC}" type="sibTrans" cxnId="{9AA7067B-4A67-4B5E-9EB3-6B524AEF3207}">
      <dgm:prSet/>
      <dgm:spPr/>
      <dgm:t>
        <a:bodyPr/>
        <a:lstStyle/>
        <a:p>
          <a:endParaRPr lang="de-DE" sz="1200">
            <a:latin typeface="Soleil Lt" panose="00000400000000000000" pitchFamily="50" charset="0"/>
          </a:endParaRPr>
        </a:p>
      </dgm:t>
    </dgm:pt>
    <dgm:pt modelId="{76D0DC04-60D5-4A74-BA6C-57AD394DE17C}" type="pres">
      <dgm:prSet presAssocID="{258AEF68-64CF-4D6B-A2E7-D47A28C56E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395BA3B-245F-4CC1-BF6C-4C7844384C37}" type="pres">
      <dgm:prSet presAssocID="{886EFDDA-7270-4283-818A-26DD087BD40B}" presName="centerShape" presStyleLbl="node0" presStyleIdx="0" presStyleCnt="1"/>
      <dgm:spPr/>
    </dgm:pt>
    <dgm:pt modelId="{42CA11BA-A789-46A5-99DA-21CD3E0A5CEC}" type="pres">
      <dgm:prSet presAssocID="{9E49DA45-5BBA-4CA3-BED0-CCFAFB39C9F1}" presName="Name9" presStyleLbl="parChTrans1D2" presStyleIdx="0" presStyleCnt="4"/>
      <dgm:spPr/>
    </dgm:pt>
    <dgm:pt modelId="{5378263B-985C-409A-B829-6B4D47B7D92C}" type="pres">
      <dgm:prSet presAssocID="{9E49DA45-5BBA-4CA3-BED0-CCFAFB39C9F1}" presName="connTx" presStyleLbl="parChTrans1D2" presStyleIdx="0" presStyleCnt="4"/>
      <dgm:spPr/>
    </dgm:pt>
    <dgm:pt modelId="{8F5E6495-40E8-4FBB-A416-E09F97AC48DC}" type="pres">
      <dgm:prSet presAssocID="{A71A2824-A8DD-4A3D-9B4A-821E3DA47F5C}" presName="node" presStyleLbl="node1" presStyleIdx="0" presStyleCnt="4">
        <dgm:presLayoutVars>
          <dgm:bulletEnabled val="1"/>
        </dgm:presLayoutVars>
      </dgm:prSet>
      <dgm:spPr/>
    </dgm:pt>
    <dgm:pt modelId="{641423CD-27A1-43CD-95A6-BE67CEFA358B}" type="pres">
      <dgm:prSet presAssocID="{6562FB9C-9C7A-4329-AFE1-B5C5979B6FEA}" presName="Name9" presStyleLbl="parChTrans1D2" presStyleIdx="1" presStyleCnt="4"/>
      <dgm:spPr/>
    </dgm:pt>
    <dgm:pt modelId="{846F7CE2-B38F-49EB-8BD7-96D397167623}" type="pres">
      <dgm:prSet presAssocID="{6562FB9C-9C7A-4329-AFE1-B5C5979B6FEA}" presName="connTx" presStyleLbl="parChTrans1D2" presStyleIdx="1" presStyleCnt="4"/>
      <dgm:spPr/>
    </dgm:pt>
    <dgm:pt modelId="{DFC0CD56-1811-4361-9898-C31E35DE3B41}" type="pres">
      <dgm:prSet presAssocID="{483E5464-E9BE-4E16-9278-2E48A712E3E9}" presName="node" presStyleLbl="node1" presStyleIdx="1" presStyleCnt="4">
        <dgm:presLayoutVars>
          <dgm:bulletEnabled val="1"/>
        </dgm:presLayoutVars>
      </dgm:prSet>
      <dgm:spPr/>
    </dgm:pt>
    <dgm:pt modelId="{CF0BAD0C-3582-462E-A683-A15672AA6334}" type="pres">
      <dgm:prSet presAssocID="{3A6465CA-3D40-4990-84D9-89BCED70EEDD}" presName="Name9" presStyleLbl="parChTrans1D2" presStyleIdx="2" presStyleCnt="4"/>
      <dgm:spPr/>
    </dgm:pt>
    <dgm:pt modelId="{6079D261-1943-4394-8C06-1A575F287989}" type="pres">
      <dgm:prSet presAssocID="{3A6465CA-3D40-4990-84D9-89BCED70EEDD}" presName="connTx" presStyleLbl="parChTrans1D2" presStyleIdx="2" presStyleCnt="4"/>
      <dgm:spPr/>
    </dgm:pt>
    <dgm:pt modelId="{4441062B-8C10-4F0F-B57E-BEE3F724D39B}" type="pres">
      <dgm:prSet presAssocID="{A9DDA010-D3B4-4421-BDFD-30E33EAD2BD1}" presName="node" presStyleLbl="node1" presStyleIdx="2" presStyleCnt="4">
        <dgm:presLayoutVars>
          <dgm:bulletEnabled val="1"/>
        </dgm:presLayoutVars>
      </dgm:prSet>
      <dgm:spPr/>
    </dgm:pt>
    <dgm:pt modelId="{FD5D5698-4DDE-4C1B-9EB2-4FF6F5E1563E}" type="pres">
      <dgm:prSet presAssocID="{686FC7A4-810B-4C2B-8835-02E01EC41B9F}" presName="Name9" presStyleLbl="parChTrans1D2" presStyleIdx="3" presStyleCnt="4"/>
      <dgm:spPr/>
    </dgm:pt>
    <dgm:pt modelId="{620BF4D7-1226-4603-A055-C33A8F2785E5}" type="pres">
      <dgm:prSet presAssocID="{686FC7A4-810B-4C2B-8835-02E01EC41B9F}" presName="connTx" presStyleLbl="parChTrans1D2" presStyleIdx="3" presStyleCnt="4"/>
      <dgm:spPr/>
    </dgm:pt>
    <dgm:pt modelId="{DEB37281-D099-41F2-9FDB-308813F5B5A4}" type="pres">
      <dgm:prSet presAssocID="{5A677AB9-BD29-441E-BF66-2D54CFE1474F}" presName="node" presStyleLbl="node1" presStyleIdx="3" presStyleCnt="4">
        <dgm:presLayoutVars>
          <dgm:bulletEnabled val="1"/>
        </dgm:presLayoutVars>
      </dgm:prSet>
      <dgm:spPr/>
    </dgm:pt>
  </dgm:ptLst>
  <dgm:cxnLst>
    <dgm:cxn modelId="{18D0C90D-C146-40A7-8F0B-0B7C2D99446D}" srcId="{886EFDDA-7270-4283-818A-26DD087BD40B}" destId="{A9DDA010-D3B4-4421-BDFD-30E33EAD2BD1}" srcOrd="2" destOrd="0" parTransId="{3A6465CA-3D40-4990-84D9-89BCED70EEDD}" sibTransId="{861B1C15-5D3A-4953-AF8B-4C1DCCAB38B7}"/>
    <dgm:cxn modelId="{B54BE113-3EBA-42DF-A862-EA48FBCB660B}" type="presOf" srcId="{483E5464-E9BE-4E16-9278-2E48A712E3E9}" destId="{DFC0CD56-1811-4361-9898-C31E35DE3B41}" srcOrd="0" destOrd="0" presId="urn:microsoft.com/office/officeart/2005/8/layout/radial1"/>
    <dgm:cxn modelId="{79340F15-4B1B-402F-8A6D-40BF440F30C6}" type="presOf" srcId="{9E49DA45-5BBA-4CA3-BED0-CCFAFB39C9F1}" destId="{5378263B-985C-409A-B829-6B4D47B7D92C}" srcOrd="1" destOrd="0" presId="urn:microsoft.com/office/officeart/2005/8/layout/radial1"/>
    <dgm:cxn modelId="{3D831E16-13AB-4955-8881-2378858E4187}" type="presOf" srcId="{258AEF68-64CF-4D6B-A2E7-D47A28C56E79}" destId="{76D0DC04-60D5-4A74-BA6C-57AD394DE17C}" srcOrd="0" destOrd="0" presId="urn:microsoft.com/office/officeart/2005/8/layout/radial1"/>
    <dgm:cxn modelId="{D03D8F2A-6B17-4544-B35C-67717790A82B}" srcId="{886EFDDA-7270-4283-818A-26DD087BD40B}" destId="{A71A2824-A8DD-4A3D-9B4A-821E3DA47F5C}" srcOrd="0" destOrd="0" parTransId="{9E49DA45-5BBA-4CA3-BED0-CCFAFB39C9F1}" sibTransId="{266A117F-4ABF-4FF0-ACCA-25C62B27A3B5}"/>
    <dgm:cxn modelId="{D5F23732-A121-4A35-8CFA-64068FB7D0EE}" type="presOf" srcId="{3A6465CA-3D40-4990-84D9-89BCED70EEDD}" destId="{6079D261-1943-4394-8C06-1A575F287989}" srcOrd="1" destOrd="0" presId="urn:microsoft.com/office/officeart/2005/8/layout/radial1"/>
    <dgm:cxn modelId="{FD7D2840-33D3-4C2A-830F-53439725FAC4}" type="presOf" srcId="{6562FB9C-9C7A-4329-AFE1-B5C5979B6FEA}" destId="{641423CD-27A1-43CD-95A6-BE67CEFA358B}" srcOrd="0" destOrd="0" presId="urn:microsoft.com/office/officeart/2005/8/layout/radial1"/>
    <dgm:cxn modelId="{0A6B6262-F1AC-4509-8F91-31222B13F165}" type="presOf" srcId="{6562FB9C-9C7A-4329-AFE1-B5C5979B6FEA}" destId="{846F7CE2-B38F-49EB-8BD7-96D397167623}" srcOrd="1" destOrd="0" presId="urn:microsoft.com/office/officeart/2005/8/layout/radial1"/>
    <dgm:cxn modelId="{C73F094F-F196-4187-A0B9-E9D4A987A001}" type="presOf" srcId="{3A6465CA-3D40-4990-84D9-89BCED70EEDD}" destId="{CF0BAD0C-3582-462E-A683-A15672AA6334}" srcOrd="0" destOrd="0" presId="urn:microsoft.com/office/officeart/2005/8/layout/radial1"/>
    <dgm:cxn modelId="{A1C51752-7621-45DF-82CB-D2FBE77BBAC1}" type="presOf" srcId="{886EFDDA-7270-4283-818A-26DD087BD40B}" destId="{0395BA3B-245F-4CC1-BF6C-4C7844384C37}" srcOrd="0" destOrd="0" presId="urn:microsoft.com/office/officeart/2005/8/layout/radial1"/>
    <dgm:cxn modelId="{60FB2076-D6B1-4808-837D-1881853D34B0}" type="presOf" srcId="{686FC7A4-810B-4C2B-8835-02E01EC41B9F}" destId="{620BF4D7-1226-4603-A055-C33A8F2785E5}" srcOrd="1" destOrd="0" presId="urn:microsoft.com/office/officeart/2005/8/layout/radial1"/>
    <dgm:cxn modelId="{9AA7067B-4A67-4B5E-9EB3-6B524AEF3207}" srcId="{886EFDDA-7270-4283-818A-26DD087BD40B}" destId="{5A677AB9-BD29-441E-BF66-2D54CFE1474F}" srcOrd="3" destOrd="0" parTransId="{686FC7A4-810B-4C2B-8835-02E01EC41B9F}" sibTransId="{3D78B8B4-37AF-43E5-AB5A-1484A3D500CC}"/>
    <dgm:cxn modelId="{1366817C-CC2E-42E8-A04E-C31EC0397A5F}" type="presOf" srcId="{A71A2824-A8DD-4A3D-9B4A-821E3DA47F5C}" destId="{8F5E6495-40E8-4FBB-A416-E09F97AC48DC}" srcOrd="0" destOrd="0" presId="urn:microsoft.com/office/officeart/2005/8/layout/radial1"/>
    <dgm:cxn modelId="{3303307D-3435-48C8-B40F-DA40869E6A03}" type="presOf" srcId="{9E49DA45-5BBA-4CA3-BED0-CCFAFB39C9F1}" destId="{42CA11BA-A789-46A5-99DA-21CD3E0A5CEC}" srcOrd="0" destOrd="0" presId="urn:microsoft.com/office/officeart/2005/8/layout/radial1"/>
    <dgm:cxn modelId="{D7479C9E-42E2-4BDE-BE53-C790883661FF}" srcId="{886EFDDA-7270-4283-818A-26DD087BD40B}" destId="{483E5464-E9BE-4E16-9278-2E48A712E3E9}" srcOrd="1" destOrd="0" parTransId="{6562FB9C-9C7A-4329-AFE1-B5C5979B6FEA}" sibTransId="{44223D33-951C-4EA3-A641-5CC6896E0878}"/>
    <dgm:cxn modelId="{17E7C0AA-94C6-4B19-BEAD-10E0ECB58A6D}" type="presOf" srcId="{686FC7A4-810B-4C2B-8835-02E01EC41B9F}" destId="{FD5D5698-4DDE-4C1B-9EB2-4FF6F5E1563E}" srcOrd="0" destOrd="0" presId="urn:microsoft.com/office/officeart/2005/8/layout/radial1"/>
    <dgm:cxn modelId="{1AC589B4-D348-4CAF-8CE6-206A1AD078AE}" type="presOf" srcId="{A9DDA010-D3B4-4421-BDFD-30E33EAD2BD1}" destId="{4441062B-8C10-4F0F-B57E-BEE3F724D39B}" srcOrd="0" destOrd="0" presId="urn:microsoft.com/office/officeart/2005/8/layout/radial1"/>
    <dgm:cxn modelId="{29745CD1-E4A6-4884-86D1-C11745C57531}" srcId="{258AEF68-64CF-4D6B-A2E7-D47A28C56E79}" destId="{886EFDDA-7270-4283-818A-26DD087BD40B}" srcOrd="0" destOrd="0" parTransId="{3237B499-7255-4DDC-A9CB-EDCEBAAA5DF0}" sibTransId="{BF7ED9C9-8FFF-48C3-BFAF-8ED2CA6595A7}"/>
    <dgm:cxn modelId="{ADA239E8-5B7A-4BDE-BC70-BFD7E4C97A36}" type="presOf" srcId="{5A677AB9-BD29-441E-BF66-2D54CFE1474F}" destId="{DEB37281-D099-41F2-9FDB-308813F5B5A4}" srcOrd="0" destOrd="0" presId="urn:microsoft.com/office/officeart/2005/8/layout/radial1"/>
    <dgm:cxn modelId="{D40735ED-F0DF-4761-8D0E-72F49773539B}" type="presParOf" srcId="{76D0DC04-60D5-4A74-BA6C-57AD394DE17C}" destId="{0395BA3B-245F-4CC1-BF6C-4C7844384C37}" srcOrd="0" destOrd="0" presId="urn:microsoft.com/office/officeart/2005/8/layout/radial1"/>
    <dgm:cxn modelId="{1C59F7C9-44C5-47DB-8C88-737B31B4490E}" type="presParOf" srcId="{76D0DC04-60D5-4A74-BA6C-57AD394DE17C}" destId="{42CA11BA-A789-46A5-99DA-21CD3E0A5CEC}" srcOrd="1" destOrd="0" presId="urn:microsoft.com/office/officeart/2005/8/layout/radial1"/>
    <dgm:cxn modelId="{EBD99BF5-466B-4F9A-A064-41BD4604B3C5}" type="presParOf" srcId="{42CA11BA-A789-46A5-99DA-21CD3E0A5CEC}" destId="{5378263B-985C-409A-B829-6B4D47B7D92C}" srcOrd="0" destOrd="0" presId="urn:microsoft.com/office/officeart/2005/8/layout/radial1"/>
    <dgm:cxn modelId="{82322B95-906C-45BB-B0E9-CA640BAAAED6}" type="presParOf" srcId="{76D0DC04-60D5-4A74-BA6C-57AD394DE17C}" destId="{8F5E6495-40E8-4FBB-A416-E09F97AC48DC}" srcOrd="2" destOrd="0" presId="urn:microsoft.com/office/officeart/2005/8/layout/radial1"/>
    <dgm:cxn modelId="{0DCB9E3E-486D-45F7-BF0B-DE5E17B235A2}" type="presParOf" srcId="{76D0DC04-60D5-4A74-BA6C-57AD394DE17C}" destId="{641423CD-27A1-43CD-95A6-BE67CEFA358B}" srcOrd="3" destOrd="0" presId="urn:microsoft.com/office/officeart/2005/8/layout/radial1"/>
    <dgm:cxn modelId="{804C832C-9549-4104-B3F4-1FF2DBBAC14B}" type="presParOf" srcId="{641423CD-27A1-43CD-95A6-BE67CEFA358B}" destId="{846F7CE2-B38F-49EB-8BD7-96D397167623}" srcOrd="0" destOrd="0" presId="urn:microsoft.com/office/officeart/2005/8/layout/radial1"/>
    <dgm:cxn modelId="{2AC694D5-EE41-4BC5-913B-D92F11135E23}" type="presParOf" srcId="{76D0DC04-60D5-4A74-BA6C-57AD394DE17C}" destId="{DFC0CD56-1811-4361-9898-C31E35DE3B41}" srcOrd="4" destOrd="0" presId="urn:microsoft.com/office/officeart/2005/8/layout/radial1"/>
    <dgm:cxn modelId="{2EE77A32-EAA3-442F-9F43-3C59D6378A23}" type="presParOf" srcId="{76D0DC04-60D5-4A74-BA6C-57AD394DE17C}" destId="{CF0BAD0C-3582-462E-A683-A15672AA6334}" srcOrd="5" destOrd="0" presId="urn:microsoft.com/office/officeart/2005/8/layout/radial1"/>
    <dgm:cxn modelId="{75D40802-1C66-4B16-95A2-03BCB33AD961}" type="presParOf" srcId="{CF0BAD0C-3582-462E-A683-A15672AA6334}" destId="{6079D261-1943-4394-8C06-1A575F287989}" srcOrd="0" destOrd="0" presId="urn:microsoft.com/office/officeart/2005/8/layout/radial1"/>
    <dgm:cxn modelId="{C0453A77-2BB1-45F7-9529-C9935930C406}" type="presParOf" srcId="{76D0DC04-60D5-4A74-BA6C-57AD394DE17C}" destId="{4441062B-8C10-4F0F-B57E-BEE3F724D39B}" srcOrd="6" destOrd="0" presId="urn:microsoft.com/office/officeart/2005/8/layout/radial1"/>
    <dgm:cxn modelId="{993BC2DE-62AA-4B27-B372-6F6D2AA1CC09}" type="presParOf" srcId="{76D0DC04-60D5-4A74-BA6C-57AD394DE17C}" destId="{FD5D5698-4DDE-4C1B-9EB2-4FF6F5E1563E}" srcOrd="7" destOrd="0" presId="urn:microsoft.com/office/officeart/2005/8/layout/radial1"/>
    <dgm:cxn modelId="{5DCB8629-40F2-4690-A6DE-67DCE0A8C7B3}" type="presParOf" srcId="{FD5D5698-4DDE-4C1B-9EB2-4FF6F5E1563E}" destId="{620BF4D7-1226-4603-A055-C33A8F2785E5}" srcOrd="0" destOrd="0" presId="urn:microsoft.com/office/officeart/2005/8/layout/radial1"/>
    <dgm:cxn modelId="{B9A85D8F-6719-4868-8F67-1F897B07F792}" type="presParOf" srcId="{76D0DC04-60D5-4A74-BA6C-57AD394DE17C}" destId="{DEB37281-D099-41F2-9FDB-308813F5B5A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0CB35D-31E8-41B0-87D7-1798C67FAF8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9F3BA8F-2F1B-440B-97C8-74A690F316A5}">
      <dgm:prSet phldrT="[Text]"/>
      <dgm:spPr/>
      <dgm:t>
        <a:bodyPr/>
        <a:lstStyle/>
        <a:p>
          <a:r>
            <a:rPr lang="de-DE" dirty="0">
              <a:solidFill>
                <a:schemeClr val="bg1"/>
              </a:solidFill>
            </a:rPr>
            <a:t>187</a:t>
          </a:r>
          <a:endParaRPr lang="de-AT" dirty="0">
            <a:solidFill>
              <a:schemeClr val="bg1"/>
            </a:solidFill>
          </a:endParaRPr>
        </a:p>
      </dgm:t>
    </dgm:pt>
    <dgm:pt modelId="{C012C019-F59F-4972-9D3D-68D75EC92EDB}" type="parTrans" cxnId="{457459CE-9EB6-488C-AAE7-245638371C0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31114E56-DFA5-4DB0-B408-F03963872743}" type="sibTrans" cxnId="{457459CE-9EB6-488C-AAE7-245638371C0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24C358D-8796-4E44-8820-047C314A5AF5}" type="pres">
      <dgm:prSet presAssocID="{260CB35D-31E8-41B0-87D7-1798C67FAF88}" presName="CompostProcess" presStyleCnt="0">
        <dgm:presLayoutVars>
          <dgm:dir/>
          <dgm:resizeHandles val="exact"/>
        </dgm:presLayoutVars>
      </dgm:prSet>
      <dgm:spPr/>
    </dgm:pt>
    <dgm:pt modelId="{6117B0E3-4DC9-4731-BC27-28CF5CA8A8D9}" type="pres">
      <dgm:prSet presAssocID="{260CB35D-31E8-41B0-87D7-1798C67FAF88}" presName="arrow" presStyleLbl="bgShp" presStyleIdx="0" presStyleCnt="1"/>
      <dgm:spPr/>
    </dgm:pt>
    <dgm:pt modelId="{F37B0346-3198-4D28-8CFC-D16D5DE81CC2}" type="pres">
      <dgm:prSet presAssocID="{260CB35D-31E8-41B0-87D7-1798C67FAF88}" presName="linearProcess" presStyleCnt="0"/>
      <dgm:spPr/>
    </dgm:pt>
    <dgm:pt modelId="{BC2C8553-3E06-4191-8F89-D0C9DCF93E16}" type="pres">
      <dgm:prSet presAssocID="{B9F3BA8F-2F1B-440B-97C8-74A690F316A5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45413A44-38E4-43F4-82DA-C8CD192C63D4}" type="presOf" srcId="{260CB35D-31E8-41B0-87D7-1798C67FAF88}" destId="{924C358D-8796-4E44-8820-047C314A5AF5}" srcOrd="0" destOrd="0" presId="urn:microsoft.com/office/officeart/2005/8/layout/hProcess9"/>
    <dgm:cxn modelId="{457459CE-9EB6-488C-AAE7-245638371C01}" srcId="{260CB35D-31E8-41B0-87D7-1798C67FAF88}" destId="{B9F3BA8F-2F1B-440B-97C8-74A690F316A5}" srcOrd="0" destOrd="0" parTransId="{C012C019-F59F-4972-9D3D-68D75EC92EDB}" sibTransId="{31114E56-DFA5-4DB0-B408-F03963872743}"/>
    <dgm:cxn modelId="{1F54AFE7-23E3-446A-8695-5701DECE4D67}" type="presOf" srcId="{B9F3BA8F-2F1B-440B-97C8-74A690F316A5}" destId="{BC2C8553-3E06-4191-8F89-D0C9DCF93E16}" srcOrd="0" destOrd="0" presId="urn:microsoft.com/office/officeart/2005/8/layout/hProcess9"/>
    <dgm:cxn modelId="{74571CD7-D2A5-4DFB-A3B0-6AE45C2E5263}" type="presParOf" srcId="{924C358D-8796-4E44-8820-047C314A5AF5}" destId="{6117B0E3-4DC9-4731-BC27-28CF5CA8A8D9}" srcOrd="0" destOrd="0" presId="urn:microsoft.com/office/officeart/2005/8/layout/hProcess9"/>
    <dgm:cxn modelId="{B86EA91D-2407-4894-A16E-0F5370EEEAC3}" type="presParOf" srcId="{924C358D-8796-4E44-8820-047C314A5AF5}" destId="{F37B0346-3198-4D28-8CFC-D16D5DE81CC2}" srcOrd="1" destOrd="0" presId="urn:microsoft.com/office/officeart/2005/8/layout/hProcess9"/>
    <dgm:cxn modelId="{3ADFEF01-FF98-402B-B33F-E969824DAEF7}" type="presParOf" srcId="{F37B0346-3198-4D28-8CFC-D16D5DE81CC2}" destId="{BC2C8553-3E06-4191-8F89-D0C9DCF93E16}" srcOrd="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0CB35D-31E8-41B0-87D7-1798C67FAF8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9F3BA8F-2F1B-440B-97C8-74A690F316A5}">
      <dgm:prSet phldrT="[Text]"/>
      <dgm:spPr/>
      <dgm:t>
        <a:bodyPr/>
        <a:lstStyle/>
        <a:p>
          <a:r>
            <a:rPr lang="de-DE" dirty="0">
              <a:solidFill>
                <a:schemeClr val="bg1"/>
              </a:solidFill>
            </a:rPr>
            <a:t>187</a:t>
          </a:r>
          <a:endParaRPr lang="de-AT" dirty="0">
            <a:solidFill>
              <a:schemeClr val="bg1"/>
            </a:solidFill>
          </a:endParaRPr>
        </a:p>
      </dgm:t>
    </dgm:pt>
    <dgm:pt modelId="{C012C019-F59F-4972-9D3D-68D75EC92EDB}" type="parTrans" cxnId="{457459CE-9EB6-488C-AAE7-245638371C0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31114E56-DFA5-4DB0-B408-F03963872743}" type="sibTrans" cxnId="{457459CE-9EB6-488C-AAE7-245638371C0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2672D165-71EE-4016-8CC7-2A9C6BCA58D6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de-DE" dirty="0">
              <a:solidFill>
                <a:schemeClr val="bg1"/>
              </a:solidFill>
            </a:rPr>
            <a:t>66</a:t>
          </a:r>
          <a:endParaRPr lang="de-AT" dirty="0">
            <a:solidFill>
              <a:schemeClr val="bg1"/>
            </a:solidFill>
          </a:endParaRPr>
        </a:p>
      </dgm:t>
    </dgm:pt>
    <dgm:pt modelId="{4D0C1328-B894-40BC-ADBA-F313677F3EFF}" type="parTrans" cxnId="{5E6C95B5-EFB4-4B3F-9E75-14B9F78CCE1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878E6A64-667F-4038-B490-FED1D66EEAB5}" type="sibTrans" cxnId="{5E6C95B5-EFB4-4B3F-9E75-14B9F78CCE1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24C358D-8796-4E44-8820-047C314A5AF5}" type="pres">
      <dgm:prSet presAssocID="{260CB35D-31E8-41B0-87D7-1798C67FAF88}" presName="CompostProcess" presStyleCnt="0">
        <dgm:presLayoutVars>
          <dgm:dir/>
          <dgm:resizeHandles val="exact"/>
        </dgm:presLayoutVars>
      </dgm:prSet>
      <dgm:spPr/>
    </dgm:pt>
    <dgm:pt modelId="{6117B0E3-4DC9-4731-BC27-28CF5CA8A8D9}" type="pres">
      <dgm:prSet presAssocID="{260CB35D-31E8-41B0-87D7-1798C67FAF88}" presName="arrow" presStyleLbl="bgShp" presStyleIdx="0" presStyleCnt="1"/>
      <dgm:spPr/>
    </dgm:pt>
    <dgm:pt modelId="{F37B0346-3198-4D28-8CFC-D16D5DE81CC2}" type="pres">
      <dgm:prSet presAssocID="{260CB35D-31E8-41B0-87D7-1798C67FAF88}" presName="linearProcess" presStyleCnt="0"/>
      <dgm:spPr/>
    </dgm:pt>
    <dgm:pt modelId="{BC2C8553-3E06-4191-8F89-D0C9DCF93E16}" type="pres">
      <dgm:prSet presAssocID="{B9F3BA8F-2F1B-440B-97C8-74A690F316A5}" presName="textNode" presStyleLbl="node1" presStyleIdx="0" presStyleCnt="2">
        <dgm:presLayoutVars>
          <dgm:bulletEnabled val="1"/>
        </dgm:presLayoutVars>
      </dgm:prSet>
      <dgm:spPr/>
    </dgm:pt>
    <dgm:pt modelId="{D41F1089-C5B0-4925-9B92-814A131E9EB9}" type="pres">
      <dgm:prSet presAssocID="{31114E56-DFA5-4DB0-B408-F03963872743}" presName="sibTrans" presStyleCnt="0"/>
      <dgm:spPr/>
    </dgm:pt>
    <dgm:pt modelId="{ECDE545C-2C7C-485D-8486-7B3F63A610BB}" type="pres">
      <dgm:prSet presAssocID="{2672D165-71EE-4016-8CC7-2A9C6BCA58D6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45413A44-38E4-43F4-82DA-C8CD192C63D4}" type="presOf" srcId="{260CB35D-31E8-41B0-87D7-1798C67FAF88}" destId="{924C358D-8796-4E44-8820-047C314A5AF5}" srcOrd="0" destOrd="0" presId="urn:microsoft.com/office/officeart/2005/8/layout/hProcess9"/>
    <dgm:cxn modelId="{C6FB24B0-80D2-4670-9372-C1782A643BA9}" type="presOf" srcId="{2672D165-71EE-4016-8CC7-2A9C6BCA58D6}" destId="{ECDE545C-2C7C-485D-8486-7B3F63A610BB}" srcOrd="0" destOrd="0" presId="urn:microsoft.com/office/officeart/2005/8/layout/hProcess9"/>
    <dgm:cxn modelId="{5E6C95B5-EFB4-4B3F-9E75-14B9F78CCE11}" srcId="{260CB35D-31E8-41B0-87D7-1798C67FAF88}" destId="{2672D165-71EE-4016-8CC7-2A9C6BCA58D6}" srcOrd="1" destOrd="0" parTransId="{4D0C1328-B894-40BC-ADBA-F313677F3EFF}" sibTransId="{878E6A64-667F-4038-B490-FED1D66EEAB5}"/>
    <dgm:cxn modelId="{457459CE-9EB6-488C-AAE7-245638371C01}" srcId="{260CB35D-31E8-41B0-87D7-1798C67FAF88}" destId="{B9F3BA8F-2F1B-440B-97C8-74A690F316A5}" srcOrd="0" destOrd="0" parTransId="{C012C019-F59F-4972-9D3D-68D75EC92EDB}" sibTransId="{31114E56-DFA5-4DB0-B408-F03963872743}"/>
    <dgm:cxn modelId="{1F54AFE7-23E3-446A-8695-5701DECE4D67}" type="presOf" srcId="{B9F3BA8F-2F1B-440B-97C8-74A690F316A5}" destId="{BC2C8553-3E06-4191-8F89-D0C9DCF93E16}" srcOrd="0" destOrd="0" presId="urn:microsoft.com/office/officeart/2005/8/layout/hProcess9"/>
    <dgm:cxn modelId="{74571CD7-D2A5-4DFB-A3B0-6AE45C2E5263}" type="presParOf" srcId="{924C358D-8796-4E44-8820-047C314A5AF5}" destId="{6117B0E3-4DC9-4731-BC27-28CF5CA8A8D9}" srcOrd="0" destOrd="0" presId="urn:microsoft.com/office/officeart/2005/8/layout/hProcess9"/>
    <dgm:cxn modelId="{B86EA91D-2407-4894-A16E-0F5370EEEAC3}" type="presParOf" srcId="{924C358D-8796-4E44-8820-047C314A5AF5}" destId="{F37B0346-3198-4D28-8CFC-D16D5DE81CC2}" srcOrd="1" destOrd="0" presId="urn:microsoft.com/office/officeart/2005/8/layout/hProcess9"/>
    <dgm:cxn modelId="{3ADFEF01-FF98-402B-B33F-E969824DAEF7}" type="presParOf" srcId="{F37B0346-3198-4D28-8CFC-D16D5DE81CC2}" destId="{BC2C8553-3E06-4191-8F89-D0C9DCF93E16}" srcOrd="0" destOrd="0" presId="urn:microsoft.com/office/officeart/2005/8/layout/hProcess9"/>
    <dgm:cxn modelId="{A80A1883-2259-45A5-A0B4-595518BE3B83}" type="presParOf" srcId="{F37B0346-3198-4D28-8CFC-D16D5DE81CC2}" destId="{D41F1089-C5B0-4925-9B92-814A131E9EB9}" srcOrd="1" destOrd="0" presId="urn:microsoft.com/office/officeart/2005/8/layout/hProcess9"/>
    <dgm:cxn modelId="{77A1EBDD-E3CF-4949-92E7-E9054847B6C6}" type="presParOf" srcId="{F37B0346-3198-4D28-8CFC-D16D5DE81CC2}" destId="{ECDE545C-2C7C-485D-8486-7B3F63A610BB}" srcOrd="2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0CB35D-31E8-41B0-87D7-1798C67FAF8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9F3BA8F-2F1B-440B-97C8-74A690F316A5}">
      <dgm:prSet phldrT="[Text]"/>
      <dgm:spPr/>
      <dgm:t>
        <a:bodyPr/>
        <a:lstStyle/>
        <a:p>
          <a:r>
            <a:rPr lang="de-DE" dirty="0">
              <a:solidFill>
                <a:schemeClr val="bg1"/>
              </a:solidFill>
            </a:rPr>
            <a:t>187</a:t>
          </a:r>
          <a:endParaRPr lang="de-AT" dirty="0">
            <a:solidFill>
              <a:schemeClr val="bg1"/>
            </a:solidFill>
          </a:endParaRPr>
        </a:p>
      </dgm:t>
    </dgm:pt>
    <dgm:pt modelId="{C012C019-F59F-4972-9D3D-68D75EC92EDB}" type="parTrans" cxnId="{457459CE-9EB6-488C-AAE7-245638371C0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31114E56-DFA5-4DB0-B408-F03963872743}" type="sibTrans" cxnId="{457459CE-9EB6-488C-AAE7-245638371C0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2672D165-71EE-4016-8CC7-2A9C6BCA58D6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de-DE" dirty="0">
              <a:solidFill>
                <a:schemeClr val="bg1"/>
              </a:solidFill>
            </a:rPr>
            <a:t>66</a:t>
          </a:r>
          <a:endParaRPr lang="de-AT" dirty="0">
            <a:solidFill>
              <a:schemeClr val="bg1"/>
            </a:solidFill>
          </a:endParaRPr>
        </a:p>
      </dgm:t>
    </dgm:pt>
    <dgm:pt modelId="{4D0C1328-B894-40BC-ADBA-F313677F3EFF}" type="parTrans" cxnId="{5E6C95B5-EFB4-4B3F-9E75-14B9F78CCE1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878E6A64-667F-4038-B490-FED1D66EEAB5}" type="sibTrans" cxnId="{5E6C95B5-EFB4-4B3F-9E75-14B9F78CCE11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16D4AB32-E1C5-4867-8C40-1CD91E4D7006}">
      <dgm:prSet phldrT="[Text]"/>
      <dgm:spPr>
        <a:solidFill>
          <a:schemeClr val="accent2"/>
        </a:solidFill>
      </dgm:spPr>
      <dgm:t>
        <a:bodyPr/>
        <a:lstStyle/>
        <a:p>
          <a:r>
            <a:rPr lang="de-DE" dirty="0">
              <a:solidFill>
                <a:schemeClr val="bg1"/>
              </a:solidFill>
            </a:rPr>
            <a:t>5</a:t>
          </a:r>
          <a:endParaRPr lang="de-AT" dirty="0">
            <a:solidFill>
              <a:schemeClr val="bg1"/>
            </a:solidFill>
          </a:endParaRPr>
        </a:p>
      </dgm:t>
    </dgm:pt>
    <dgm:pt modelId="{63FFB889-6633-40A4-BBED-87F88269CC19}" type="parTrans" cxnId="{3A7F48FC-CC20-410C-9E50-7FCE8B84B84A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2BF243F7-89CB-4FD8-9469-4026B87EFAF8}" type="sibTrans" cxnId="{3A7F48FC-CC20-410C-9E50-7FCE8B84B84A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24C358D-8796-4E44-8820-047C314A5AF5}" type="pres">
      <dgm:prSet presAssocID="{260CB35D-31E8-41B0-87D7-1798C67FAF88}" presName="CompostProcess" presStyleCnt="0">
        <dgm:presLayoutVars>
          <dgm:dir/>
          <dgm:resizeHandles val="exact"/>
        </dgm:presLayoutVars>
      </dgm:prSet>
      <dgm:spPr/>
    </dgm:pt>
    <dgm:pt modelId="{6117B0E3-4DC9-4731-BC27-28CF5CA8A8D9}" type="pres">
      <dgm:prSet presAssocID="{260CB35D-31E8-41B0-87D7-1798C67FAF88}" presName="arrow" presStyleLbl="bgShp" presStyleIdx="0" presStyleCnt="1"/>
      <dgm:spPr/>
    </dgm:pt>
    <dgm:pt modelId="{F37B0346-3198-4D28-8CFC-D16D5DE81CC2}" type="pres">
      <dgm:prSet presAssocID="{260CB35D-31E8-41B0-87D7-1798C67FAF88}" presName="linearProcess" presStyleCnt="0"/>
      <dgm:spPr/>
    </dgm:pt>
    <dgm:pt modelId="{BC2C8553-3E06-4191-8F89-D0C9DCF93E16}" type="pres">
      <dgm:prSet presAssocID="{B9F3BA8F-2F1B-440B-97C8-74A690F316A5}" presName="textNode" presStyleLbl="node1" presStyleIdx="0" presStyleCnt="3">
        <dgm:presLayoutVars>
          <dgm:bulletEnabled val="1"/>
        </dgm:presLayoutVars>
      </dgm:prSet>
      <dgm:spPr/>
    </dgm:pt>
    <dgm:pt modelId="{D41F1089-C5B0-4925-9B92-814A131E9EB9}" type="pres">
      <dgm:prSet presAssocID="{31114E56-DFA5-4DB0-B408-F03963872743}" presName="sibTrans" presStyleCnt="0"/>
      <dgm:spPr/>
    </dgm:pt>
    <dgm:pt modelId="{ECDE545C-2C7C-485D-8486-7B3F63A610BB}" type="pres">
      <dgm:prSet presAssocID="{2672D165-71EE-4016-8CC7-2A9C6BCA58D6}" presName="textNode" presStyleLbl="node1" presStyleIdx="1" presStyleCnt="3">
        <dgm:presLayoutVars>
          <dgm:bulletEnabled val="1"/>
        </dgm:presLayoutVars>
      </dgm:prSet>
      <dgm:spPr/>
    </dgm:pt>
    <dgm:pt modelId="{2F7D9904-1BBF-4E89-BD03-F973A4F9EA8B}" type="pres">
      <dgm:prSet presAssocID="{878E6A64-667F-4038-B490-FED1D66EEAB5}" presName="sibTrans" presStyleCnt="0"/>
      <dgm:spPr/>
    </dgm:pt>
    <dgm:pt modelId="{770ADED2-4F52-493B-BCB9-C01D140F9EE2}" type="pres">
      <dgm:prSet presAssocID="{16D4AB32-E1C5-4867-8C40-1CD91E4D700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8BEE602-1068-4493-A5F6-662289261D4B}" type="presOf" srcId="{16D4AB32-E1C5-4867-8C40-1CD91E4D7006}" destId="{770ADED2-4F52-493B-BCB9-C01D140F9EE2}" srcOrd="0" destOrd="0" presId="urn:microsoft.com/office/officeart/2005/8/layout/hProcess9"/>
    <dgm:cxn modelId="{45413A44-38E4-43F4-82DA-C8CD192C63D4}" type="presOf" srcId="{260CB35D-31E8-41B0-87D7-1798C67FAF88}" destId="{924C358D-8796-4E44-8820-047C314A5AF5}" srcOrd="0" destOrd="0" presId="urn:microsoft.com/office/officeart/2005/8/layout/hProcess9"/>
    <dgm:cxn modelId="{C6FB24B0-80D2-4670-9372-C1782A643BA9}" type="presOf" srcId="{2672D165-71EE-4016-8CC7-2A9C6BCA58D6}" destId="{ECDE545C-2C7C-485D-8486-7B3F63A610BB}" srcOrd="0" destOrd="0" presId="urn:microsoft.com/office/officeart/2005/8/layout/hProcess9"/>
    <dgm:cxn modelId="{5E6C95B5-EFB4-4B3F-9E75-14B9F78CCE11}" srcId="{260CB35D-31E8-41B0-87D7-1798C67FAF88}" destId="{2672D165-71EE-4016-8CC7-2A9C6BCA58D6}" srcOrd="1" destOrd="0" parTransId="{4D0C1328-B894-40BC-ADBA-F313677F3EFF}" sibTransId="{878E6A64-667F-4038-B490-FED1D66EEAB5}"/>
    <dgm:cxn modelId="{457459CE-9EB6-488C-AAE7-245638371C01}" srcId="{260CB35D-31E8-41B0-87D7-1798C67FAF88}" destId="{B9F3BA8F-2F1B-440B-97C8-74A690F316A5}" srcOrd="0" destOrd="0" parTransId="{C012C019-F59F-4972-9D3D-68D75EC92EDB}" sibTransId="{31114E56-DFA5-4DB0-B408-F03963872743}"/>
    <dgm:cxn modelId="{1F54AFE7-23E3-446A-8695-5701DECE4D67}" type="presOf" srcId="{B9F3BA8F-2F1B-440B-97C8-74A690F316A5}" destId="{BC2C8553-3E06-4191-8F89-D0C9DCF93E16}" srcOrd="0" destOrd="0" presId="urn:microsoft.com/office/officeart/2005/8/layout/hProcess9"/>
    <dgm:cxn modelId="{3A7F48FC-CC20-410C-9E50-7FCE8B84B84A}" srcId="{260CB35D-31E8-41B0-87D7-1798C67FAF88}" destId="{16D4AB32-E1C5-4867-8C40-1CD91E4D7006}" srcOrd="2" destOrd="0" parTransId="{63FFB889-6633-40A4-BBED-87F88269CC19}" sibTransId="{2BF243F7-89CB-4FD8-9469-4026B87EFAF8}"/>
    <dgm:cxn modelId="{74571CD7-D2A5-4DFB-A3B0-6AE45C2E5263}" type="presParOf" srcId="{924C358D-8796-4E44-8820-047C314A5AF5}" destId="{6117B0E3-4DC9-4731-BC27-28CF5CA8A8D9}" srcOrd="0" destOrd="0" presId="urn:microsoft.com/office/officeart/2005/8/layout/hProcess9"/>
    <dgm:cxn modelId="{B86EA91D-2407-4894-A16E-0F5370EEEAC3}" type="presParOf" srcId="{924C358D-8796-4E44-8820-047C314A5AF5}" destId="{F37B0346-3198-4D28-8CFC-D16D5DE81CC2}" srcOrd="1" destOrd="0" presId="urn:microsoft.com/office/officeart/2005/8/layout/hProcess9"/>
    <dgm:cxn modelId="{3ADFEF01-FF98-402B-B33F-E969824DAEF7}" type="presParOf" srcId="{F37B0346-3198-4D28-8CFC-D16D5DE81CC2}" destId="{BC2C8553-3E06-4191-8F89-D0C9DCF93E16}" srcOrd="0" destOrd="0" presId="urn:microsoft.com/office/officeart/2005/8/layout/hProcess9"/>
    <dgm:cxn modelId="{A80A1883-2259-45A5-A0B4-595518BE3B83}" type="presParOf" srcId="{F37B0346-3198-4D28-8CFC-D16D5DE81CC2}" destId="{D41F1089-C5B0-4925-9B92-814A131E9EB9}" srcOrd="1" destOrd="0" presId="urn:microsoft.com/office/officeart/2005/8/layout/hProcess9"/>
    <dgm:cxn modelId="{77A1EBDD-E3CF-4949-92E7-E9054847B6C6}" type="presParOf" srcId="{F37B0346-3198-4D28-8CFC-D16D5DE81CC2}" destId="{ECDE545C-2C7C-485D-8486-7B3F63A610BB}" srcOrd="2" destOrd="0" presId="urn:microsoft.com/office/officeart/2005/8/layout/hProcess9"/>
    <dgm:cxn modelId="{453BF3E5-5F42-4ACE-BA8A-124633B04EB6}" type="presParOf" srcId="{F37B0346-3198-4D28-8CFC-D16D5DE81CC2}" destId="{2F7D9904-1BBF-4E89-BD03-F973A4F9EA8B}" srcOrd="3" destOrd="0" presId="urn:microsoft.com/office/officeart/2005/8/layout/hProcess9"/>
    <dgm:cxn modelId="{E01AB919-DAF4-428B-9279-29A4C4E32D26}" type="presParOf" srcId="{F37B0346-3198-4D28-8CFC-D16D5DE81CC2}" destId="{770ADED2-4F52-493B-BCB9-C01D140F9EE2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5BA3B-245F-4CC1-BF6C-4C7844384C37}">
      <dsp:nvSpPr>
        <dsp:cNvPr id="0" name=""/>
        <dsp:cNvSpPr/>
      </dsp:nvSpPr>
      <dsp:spPr>
        <a:xfrm>
          <a:off x="4755676" y="1695769"/>
          <a:ext cx="1288410" cy="12884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Soleil Sb" panose="00000600000000000000" pitchFamily="50" charset="0"/>
            </a:rPr>
            <a:t>Gewinn</a:t>
          </a:r>
        </a:p>
      </dsp:txBody>
      <dsp:txXfrm>
        <a:off x="4944359" y="1884452"/>
        <a:ext cx="911044" cy="911044"/>
      </dsp:txXfrm>
    </dsp:sp>
    <dsp:sp modelId="{42CA11BA-A789-46A5-99DA-21CD3E0A5CEC}">
      <dsp:nvSpPr>
        <dsp:cNvPr id="0" name=""/>
        <dsp:cNvSpPr/>
      </dsp:nvSpPr>
      <dsp:spPr>
        <a:xfrm rot="16200000">
          <a:off x="5205611" y="1490762"/>
          <a:ext cx="388540" cy="21473"/>
        </a:xfrm>
        <a:custGeom>
          <a:avLst/>
          <a:gdLst/>
          <a:ahLst/>
          <a:cxnLst/>
          <a:rect l="0" t="0" r="0" b="0"/>
          <a:pathLst>
            <a:path>
              <a:moveTo>
                <a:pt x="0" y="10736"/>
              </a:moveTo>
              <a:lnTo>
                <a:pt x="388540" y="107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latin typeface="Soleil Lt" panose="00000400000000000000" pitchFamily="50" charset="0"/>
          </a:endParaRPr>
        </a:p>
      </dsp:txBody>
      <dsp:txXfrm>
        <a:off x="5390167" y="1491786"/>
        <a:ext cx="19427" cy="19427"/>
      </dsp:txXfrm>
    </dsp:sp>
    <dsp:sp modelId="{8F5E6495-40E8-4FBB-A416-E09F97AC48DC}">
      <dsp:nvSpPr>
        <dsp:cNvPr id="0" name=""/>
        <dsp:cNvSpPr/>
      </dsp:nvSpPr>
      <dsp:spPr>
        <a:xfrm>
          <a:off x="4755676" y="18818"/>
          <a:ext cx="1288410" cy="12884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leil Sb" panose="00000600000000000000" pitchFamily="50" charset="0"/>
            </a:rPr>
            <a:t>Menge</a:t>
          </a:r>
        </a:p>
      </dsp:txBody>
      <dsp:txXfrm>
        <a:off x="4944359" y="207501"/>
        <a:ext cx="911044" cy="911044"/>
      </dsp:txXfrm>
    </dsp:sp>
    <dsp:sp modelId="{641423CD-27A1-43CD-95A6-BE67CEFA358B}">
      <dsp:nvSpPr>
        <dsp:cNvPr id="0" name=""/>
        <dsp:cNvSpPr/>
      </dsp:nvSpPr>
      <dsp:spPr>
        <a:xfrm>
          <a:off x="6044086" y="2329238"/>
          <a:ext cx="388540" cy="21473"/>
        </a:xfrm>
        <a:custGeom>
          <a:avLst/>
          <a:gdLst/>
          <a:ahLst/>
          <a:cxnLst/>
          <a:rect l="0" t="0" r="0" b="0"/>
          <a:pathLst>
            <a:path>
              <a:moveTo>
                <a:pt x="0" y="10736"/>
              </a:moveTo>
              <a:lnTo>
                <a:pt x="388540" y="107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latin typeface="Soleil Lt" panose="00000400000000000000" pitchFamily="50" charset="0"/>
          </a:endParaRPr>
        </a:p>
      </dsp:txBody>
      <dsp:txXfrm>
        <a:off x="6228643" y="2330261"/>
        <a:ext cx="19427" cy="19427"/>
      </dsp:txXfrm>
    </dsp:sp>
    <dsp:sp modelId="{DFC0CD56-1811-4361-9898-C31E35DE3B41}">
      <dsp:nvSpPr>
        <dsp:cNvPr id="0" name=""/>
        <dsp:cNvSpPr/>
      </dsp:nvSpPr>
      <dsp:spPr>
        <a:xfrm>
          <a:off x="6432627" y="1695769"/>
          <a:ext cx="1288410" cy="1288410"/>
        </a:xfrm>
        <a:prstGeom prst="ellipse">
          <a:avLst/>
        </a:prstGeom>
        <a:solidFill>
          <a:schemeClr val="accent3">
            <a:hueOff val="1304235"/>
            <a:satOff val="-13320"/>
            <a:lumOff val="1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leil Sb" panose="00000600000000000000" pitchFamily="50" charset="0"/>
            </a:rPr>
            <a:t>Fixe Kosten</a:t>
          </a:r>
        </a:p>
      </dsp:txBody>
      <dsp:txXfrm>
        <a:off x="6621310" y="1884452"/>
        <a:ext cx="911044" cy="911044"/>
      </dsp:txXfrm>
    </dsp:sp>
    <dsp:sp modelId="{CF0BAD0C-3582-462E-A683-A15672AA6334}">
      <dsp:nvSpPr>
        <dsp:cNvPr id="0" name=""/>
        <dsp:cNvSpPr/>
      </dsp:nvSpPr>
      <dsp:spPr>
        <a:xfrm rot="5400000">
          <a:off x="5205611" y="3167713"/>
          <a:ext cx="388540" cy="21473"/>
        </a:xfrm>
        <a:custGeom>
          <a:avLst/>
          <a:gdLst/>
          <a:ahLst/>
          <a:cxnLst/>
          <a:rect l="0" t="0" r="0" b="0"/>
          <a:pathLst>
            <a:path>
              <a:moveTo>
                <a:pt x="0" y="10736"/>
              </a:moveTo>
              <a:lnTo>
                <a:pt x="388540" y="107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latin typeface="Soleil Lt" panose="00000400000000000000" pitchFamily="50" charset="0"/>
          </a:endParaRPr>
        </a:p>
      </dsp:txBody>
      <dsp:txXfrm>
        <a:off x="5390167" y="3168736"/>
        <a:ext cx="19427" cy="19427"/>
      </dsp:txXfrm>
    </dsp:sp>
    <dsp:sp modelId="{4441062B-8C10-4F0F-B57E-BEE3F724D39B}">
      <dsp:nvSpPr>
        <dsp:cNvPr id="0" name=""/>
        <dsp:cNvSpPr/>
      </dsp:nvSpPr>
      <dsp:spPr>
        <a:xfrm>
          <a:off x="4755676" y="3372720"/>
          <a:ext cx="1288410" cy="1288410"/>
        </a:xfrm>
        <a:prstGeom prst="ellipse">
          <a:avLst/>
        </a:prstGeom>
        <a:solidFill>
          <a:schemeClr val="accent3">
            <a:hueOff val="2608470"/>
            <a:satOff val="-26640"/>
            <a:lumOff val="2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leil Sb" panose="00000600000000000000" pitchFamily="50" charset="0"/>
            </a:rPr>
            <a:t>Preis</a:t>
          </a:r>
        </a:p>
      </dsp:txBody>
      <dsp:txXfrm>
        <a:off x="4944359" y="3561403"/>
        <a:ext cx="911044" cy="911044"/>
      </dsp:txXfrm>
    </dsp:sp>
    <dsp:sp modelId="{FD5D5698-4DDE-4C1B-9EB2-4FF6F5E1563E}">
      <dsp:nvSpPr>
        <dsp:cNvPr id="0" name=""/>
        <dsp:cNvSpPr/>
      </dsp:nvSpPr>
      <dsp:spPr>
        <a:xfrm rot="10800000">
          <a:off x="4367135" y="2329238"/>
          <a:ext cx="388540" cy="21473"/>
        </a:xfrm>
        <a:custGeom>
          <a:avLst/>
          <a:gdLst/>
          <a:ahLst/>
          <a:cxnLst/>
          <a:rect l="0" t="0" r="0" b="0"/>
          <a:pathLst>
            <a:path>
              <a:moveTo>
                <a:pt x="0" y="10736"/>
              </a:moveTo>
              <a:lnTo>
                <a:pt x="388540" y="107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latin typeface="Soleil Lt" panose="00000400000000000000" pitchFamily="50" charset="0"/>
          </a:endParaRPr>
        </a:p>
      </dsp:txBody>
      <dsp:txXfrm rot="10800000">
        <a:off x="4551692" y="2330261"/>
        <a:ext cx="19427" cy="19427"/>
      </dsp:txXfrm>
    </dsp:sp>
    <dsp:sp modelId="{DEB37281-D099-41F2-9FDB-308813F5B5A4}">
      <dsp:nvSpPr>
        <dsp:cNvPr id="0" name=""/>
        <dsp:cNvSpPr/>
      </dsp:nvSpPr>
      <dsp:spPr>
        <a:xfrm>
          <a:off x="3078725" y="1695769"/>
          <a:ext cx="1288410" cy="1288410"/>
        </a:xfrm>
        <a:prstGeom prst="ellipse">
          <a:avLst/>
        </a:prstGeom>
        <a:solidFill>
          <a:schemeClr val="accent3">
            <a:hueOff val="3912705"/>
            <a:satOff val="-39960"/>
            <a:lumOff val="3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leil Sb" panose="00000600000000000000" pitchFamily="50" charset="0"/>
            </a:rPr>
            <a:t>Variable Kosten</a:t>
          </a:r>
        </a:p>
      </dsp:txBody>
      <dsp:txXfrm>
        <a:off x="3267408" y="1884452"/>
        <a:ext cx="911044" cy="911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5BA3B-245F-4CC1-BF6C-4C7844384C37}">
      <dsp:nvSpPr>
        <dsp:cNvPr id="0" name=""/>
        <dsp:cNvSpPr/>
      </dsp:nvSpPr>
      <dsp:spPr>
        <a:xfrm>
          <a:off x="4755676" y="1695769"/>
          <a:ext cx="1288410" cy="12884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Soleil Sb" panose="00000600000000000000" pitchFamily="50" charset="0"/>
            </a:rPr>
            <a:t>Preis</a:t>
          </a:r>
        </a:p>
      </dsp:txBody>
      <dsp:txXfrm>
        <a:off x="4944359" y="1884452"/>
        <a:ext cx="911044" cy="911044"/>
      </dsp:txXfrm>
    </dsp:sp>
    <dsp:sp modelId="{42CA11BA-A789-46A5-99DA-21CD3E0A5CEC}">
      <dsp:nvSpPr>
        <dsp:cNvPr id="0" name=""/>
        <dsp:cNvSpPr/>
      </dsp:nvSpPr>
      <dsp:spPr>
        <a:xfrm rot="16200000">
          <a:off x="5205611" y="1490762"/>
          <a:ext cx="388540" cy="21473"/>
        </a:xfrm>
        <a:custGeom>
          <a:avLst/>
          <a:gdLst/>
          <a:ahLst/>
          <a:cxnLst/>
          <a:rect l="0" t="0" r="0" b="0"/>
          <a:pathLst>
            <a:path>
              <a:moveTo>
                <a:pt x="0" y="10736"/>
              </a:moveTo>
              <a:lnTo>
                <a:pt x="388540" y="107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latin typeface="Soleil Lt" panose="00000400000000000000" pitchFamily="50" charset="0"/>
          </a:endParaRPr>
        </a:p>
      </dsp:txBody>
      <dsp:txXfrm>
        <a:off x="5390167" y="1491786"/>
        <a:ext cx="19427" cy="19427"/>
      </dsp:txXfrm>
    </dsp:sp>
    <dsp:sp modelId="{8F5E6495-40E8-4FBB-A416-E09F97AC48DC}">
      <dsp:nvSpPr>
        <dsp:cNvPr id="0" name=""/>
        <dsp:cNvSpPr/>
      </dsp:nvSpPr>
      <dsp:spPr>
        <a:xfrm>
          <a:off x="4755676" y="18818"/>
          <a:ext cx="1288410" cy="12884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leil Sb" panose="00000600000000000000" pitchFamily="50" charset="0"/>
            </a:rPr>
            <a:t>Markt</a:t>
          </a:r>
        </a:p>
      </dsp:txBody>
      <dsp:txXfrm>
        <a:off x="4944359" y="207501"/>
        <a:ext cx="911044" cy="911044"/>
      </dsp:txXfrm>
    </dsp:sp>
    <dsp:sp modelId="{641423CD-27A1-43CD-95A6-BE67CEFA358B}">
      <dsp:nvSpPr>
        <dsp:cNvPr id="0" name=""/>
        <dsp:cNvSpPr/>
      </dsp:nvSpPr>
      <dsp:spPr>
        <a:xfrm>
          <a:off x="6044086" y="2329238"/>
          <a:ext cx="388540" cy="21473"/>
        </a:xfrm>
        <a:custGeom>
          <a:avLst/>
          <a:gdLst/>
          <a:ahLst/>
          <a:cxnLst/>
          <a:rect l="0" t="0" r="0" b="0"/>
          <a:pathLst>
            <a:path>
              <a:moveTo>
                <a:pt x="0" y="10736"/>
              </a:moveTo>
              <a:lnTo>
                <a:pt x="388540" y="107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latin typeface="Soleil Lt" panose="00000400000000000000" pitchFamily="50" charset="0"/>
          </a:endParaRPr>
        </a:p>
      </dsp:txBody>
      <dsp:txXfrm>
        <a:off x="6228643" y="2330261"/>
        <a:ext cx="19427" cy="19427"/>
      </dsp:txXfrm>
    </dsp:sp>
    <dsp:sp modelId="{DFC0CD56-1811-4361-9898-C31E35DE3B41}">
      <dsp:nvSpPr>
        <dsp:cNvPr id="0" name=""/>
        <dsp:cNvSpPr/>
      </dsp:nvSpPr>
      <dsp:spPr>
        <a:xfrm>
          <a:off x="6432627" y="1695769"/>
          <a:ext cx="1288410" cy="1288410"/>
        </a:xfrm>
        <a:prstGeom prst="ellipse">
          <a:avLst/>
        </a:prstGeom>
        <a:solidFill>
          <a:schemeClr val="accent3">
            <a:hueOff val="1304235"/>
            <a:satOff val="-13320"/>
            <a:lumOff val="1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leil Sb" panose="00000600000000000000" pitchFamily="50" charset="0"/>
            </a:rPr>
            <a:t>Wett-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latin typeface="Soleil Sb" panose="00000600000000000000" pitchFamily="50" charset="0"/>
            </a:rPr>
            <a:t>bewerb</a:t>
          </a:r>
          <a:endParaRPr lang="de-DE" sz="1600" kern="1200" dirty="0">
            <a:latin typeface="Soleil Sb" panose="00000600000000000000" pitchFamily="50" charset="0"/>
          </a:endParaRPr>
        </a:p>
      </dsp:txBody>
      <dsp:txXfrm>
        <a:off x="6621310" y="1884452"/>
        <a:ext cx="911044" cy="911044"/>
      </dsp:txXfrm>
    </dsp:sp>
    <dsp:sp modelId="{CF0BAD0C-3582-462E-A683-A15672AA6334}">
      <dsp:nvSpPr>
        <dsp:cNvPr id="0" name=""/>
        <dsp:cNvSpPr/>
      </dsp:nvSpPr>
      <dsp:spPr>
        <a:xfrm rot="5400000">
          <a:off x="5205611" y="3167713"/>
          <a:ext cx="388540" cy="21473"/>
        </a:xfrm>
        <a:custGeom>
          <a:avLst/>
          <a:gdLst/>
          <a:ahLst/>
          <a:cxnLst/>
          <a:rect l="0" t="0" r="0" b="0"/>
          <a:pathLst>
            <a:path>
              <a:moveTo>
                <a:pt x="0" y="10736"/>
              </a:moveTo>
              <a:lnTo>
                <a:pt x="388540" y="107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latin typeface="Soleil Lt" panose="00000400000000000000" pitchFamily="50" charset="0"/>
          </a:endParaRPr>
        </a:p>
      </dsp:txBody>
      <dsp:txXfrm>
        <a:off x="5390167" y="3168736"/>
        <a:ext cx="19427" cy="19427"/>
      </dsp:txXfrm>
    </dsp:sp>
    <dsp:sp modelId="{4441062B-8C10-4F0F-B57E-BEE3F724D39B}">
      <dsp:nvSpPr>
        <dsp:cNvPr id="0" name=""/>
        <dsp:cNvSpPr/>
      </dsp:nvSpPr>
      <dsp:spPr>
        <a:xfrm>
          <a:off x="4755676" y="3372720"/>
          <a:ext cx="1288410" cy="1288410"/>
        </a:xfrm>
        <a:prstGeom prst="ellipse">
          <a:avLst/>
        </a:prstGeom>
        <a:solidFill>
          <a:schemeClr val="accent3">
            <a:hueOff val="2608470"/>
            <a:satOff val="-26640"/>
            <a:lumOff val="2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leil Sb" panose="00000600000000000000" pitchFamily="50" charset="0"/>
            </a:rPr>
            <a:t>Kunden</a:t>
          </a:r>
        </a:p>
      </dsp:txBody>
      <dsp:txXfrm>
        <a:off x="4944359" y="3561403"/>
        <a:ext cx="911044" cy="911044"/>
      </dsp:txXfrm>
    </dsp:sp>
    <dsp:sp modelId="{FD5D5698-4DDE-4C1B-9EB2-4FF6F5E1563E}">
      <dsp:nvSpPr>
        <dsp:cNvPr id="0" name=""/>
        <dsp:cNvSpPr/>
      </dsp:nvSpPr>
      <dsp:spPr>
        <a:xfrm rot="10800000">
          <a:off x="4367135" y="2329238"/>
          <a:ext cx="388540" cy="21473"/>
        </a:xfrm>
        <a:custGeom>
          <a:avLst/>
          <a:gdLst/>
          <a:ahLst/>
          <a:cxnLst/>
          <a:rect l="0" t="0" r="0" b="0"/>
          <a:pathLst>
            <a:path>
              <a:moveTo>
                <a:pt x="0" y="10736"/>
              </a:moveTo>
              <a:lnTo>
                <a:pt x="388540" y="107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latin typeface="Soleil Lt" panose="00000400000000000000" pitchFamily="50" charset="0"/>
          </a:endParaRPr>
        </a:p>
      </dsp:txBody>
      <dsp:txXfrm rot="10800000">
        <a:off x="4551692" y="2330261"/>
        <a:ext cx="19427" cy="19427"/>
      </dsp:txXfrm>
    </dsp:sp>
    <dsp:sp modelId="{DEB37281-D099-41F2-9FDB-308813F5B5A4}">
      <dsp:nvSpPr>
        <dsp:cNvPr id="0" name=""/>
        <dsp:cNvSpPr/>
      </dsp:nvSpPr>
      <dsp:spPr>
        <a:xfrm>
          <a:off x="3078725" y="1695769"/>
          <a:ext cx="1288410" cy="1288410"/>
        </a:xfrm>
        <a:prstGeom prst="ellipse">
          <a:avLst/>
        </a:prstGeom>
        <a:solidFill>
          <a:schemeClr val="accent3">
            <a:hueOff val="3912705"/>
            <a:satOff val="-39960"/>
            <a:lumOff val="3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leil Sb" panose="00000600000000000000" pitchFamily="50" charset="0"/>
            </a:rPr>
            <a:t>Hotel</a:t>
          </a:r>
        </a:p>
      </dsp:txBody>
      <dsp:txXfrm>
        <a:off x="3267408" y="1884452"/>
        <a:ext cx="911044" cy="911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7B0E3-4DC9-4731-BC27-28CF5CA8A8D9}">
      <dsp:nvSpPr>
        <dsp:cNvPr id="0" name=""/>
        <dsp:cNvSpPr/>
      </dsp:nvSpPr>
      <dsp:spPr>
        <a:xfrm>
          <a:off x="816888" y="0"/>
          <a:ext cx="9258069" cy="36018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C8553-3E06-4191-8F89-D0C9DCF93E16}">
      <dsp:nvSpPr>
        <dsp:cNvPr id="0" name=""/>
        <dsp:cNvSpPr/>
      </dsp:nvSpPr>
      <dsp:spPr>
        <a:xfrm>
          <a:off x="3812146" y="1080560"/>
          <a:ext cx="3267554" cy="1440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0" kern="1200" dirty="0">
              <a:solidFill>
                <a:schemeClr val="bg1"/>
              </a:solidFill>
            </a:rPr>
            <a:t>187</a:t>
          </a:r>
          <a:endParaRPr lang="de-AT" sz="6000" kern="1200" dirty="0">
            <a:solidFill>
              <a:schemeClr val="bg1"/>
            </a:solidFill>
          </a:endParaRPr>
        </a:p>
      </dsp:txBody>
      <dsp:txXfrm>
        <a:off x="3882477" y="1150891"/>
        <a:ext cx="3126892" cy="13000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7B0E3-4DC9-4731-BC27-28CF5CA8A8D9}">
      <dsp:nvSpPr>
        <dsp:cNvPr id="0" name=""/>
        <dsp:cNvSpPr/>
      </dsp:nvSpPr>
      <dsp:spPr>
        <a:xfrm>
          <a:off x="816888" y="0"/>
          <a:ext cx="9258069" cy="36018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C8553-3E06-4191-8F89-D0C9DCF93E16}">
      <dsp:nvSpPr>
        <dsp:cNvPr id="0" name=""/>
        <dsp:cNvSpPr/>
      </dsp:nvSpPr>
      <dsp:spPr>
        <a:xfrm>
          <a:off x="1906073" y="1080560"/>
          <a:ext cx="3267554" cy="1440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0" kern="1200" dirty="0">
              <a:solidFill>
                <a:schemeClr val="bg1"/>
              </a:solidFill>
            </a:rPr>
            <a:t>187</a:t>
          </a:r>
          <a:endParaRPr lang="de-AT" sz="6000" kern="1200" dirty="0">
            <a:solidFill>
              <a:schemeClr val="bg1"/>
            </a:solidFill>
          </a:endParaRPr>
        </a:p>
      </dsp:txBody>
      <dsp:txXfrm>
        <a:off x="1976404" y="1150891"/>
        <a:ext cx="3126892" cy="1300084"/>
      </dsp:txXfrm>
    </dsp:sp>
    <dsp:sp modelId="{ECDE545C-2C7C-485D-8486-7B3F63A610BB}">
      <dsp:nvSpPr>
        <dsp:cNvPr id="0" name=""/>
        <dsp:cNvSpPr/>
      </dsp:nvSpPr>
      <dsp:spPr>
        <a:xfrm>
          <a:off x="5718219" y="1080560"/>
          <a:ext cx="3267554" cy="1440746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0" kern="1200" dirty="0">
              <a:solidFill>
                <a:schemeClr val="bg1"/>
              </a:solidFill>
            </a:rPr>
            <a:t>66</a:t>
          </a:r>
          <a:endParaRPr lang="de-AT" sz="6000" kern="1200" dirty="0">
            <a:solidFill>
              <a:schemeClr val="bg1"/>
            </a:solidFill>
          </a:endParaRPr>
        </a:p>
      </dsp:txBody>
      <dsp:txXfrm>
        <a:off x="5788550" y="1150891"/>
        <a:ext cx="3126892" cy="13000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7B0E3-4DC9-4731-BC27-28CF5CA8A8D9}">
      <dsp:nvSpPr>
        <dsp:cNvPr id="0" name=""/>
        <dsp:cNvSpPr/>
      </dsp:nvSpPr>
      <dsp:spPr>
        <a:xfrm>
          <a:off x="816888" y="0"/>
          <a:ext cx="9258069" cy="36018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C8553-3E06-4191-8F89-D0C9DCF93E16}">
      <dsp:nvSpPr>
        <dsp:cNvPr id="0" name=""/>
        <dsp:cNvSpPr/>
      </dsp:nvSpPr>
      <dsp:spPr>
        <a:xfrm>
          <a:off x="0" y="1080560"/>
          <a:ext cx="3267554" cy="1440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0" kern="1200" dirty="0">
              <a:solidFill>
                <a:schemeClr val="bg1"/>
              </a:solidFill>
            </a:rPr>
            <a:t>187</a:t>
          </a:r>
          <a:endParaRPr lang="de-AT" sz="6000" kern="1200" dirty="0">
            <a:solidFill>
              <a:schemeClr val="bg1"/>
            </a:solidFill>
          </a:endParaRPr>
        </a:p>
      </dsp:txBody>
      <dsp:txXfrm>
        <a:off x="70331" y="1150891"/>
        <a:ext cx="3126892" cy="1300084"/>
      </dsp:txXfrm>
    </dsp:sp>
    <dsp:sp modelId="{ECDE545C-2C7C-485D-8486-7B3F63A610BB}">
      <dsp:nvSpPr>
        <dsp:cNvPr id="0" name=""/>
        <dsp:cNvSpPr/>
      </dsp:nvSpPr>
      <dsp:spPr>
        <a:xfrm>
          <a:off x="3812146" y="1080560"/>
          <a:ext cx="3267554" cy="1440746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0" kern="1200" dirty="0">
              <a:solidFill>
                <a:schemeClr val="bg1"/>
              </a:solidFill>
            </a:rPr>
            <a:t>66</a:t>
          </a:r>
          <a:endParaRPr lang="de-AT" sz="6000" kern="1200" dirty="0">
            <a:solidFill>
              <a:schemeClr val="bg1"/>
            </a:solidFill>
          </a:endParaRPr>
        </a:p>
      </dsp:txBody>
      <dsp:txXfrm>
        <a:off x="3882477" y="1150891"/>
        <a:ext cx="3126892" cy="1300084"/>
      </dsp:txXfrm>
    </dsp:sp>
    <dsp:sp modelId="{770ADED2-4F52-493B-BCB9-C01D140F9EE2}">
      <dsp:nvSpPr>
        <dsp:cNvPr id="0" name=""/>
        <dsp:cNvSpPr/>
      </dsp:nvSpPr>
      <dsp:spPr>
        <a:xfrm>
          <a:off x="7624292" y="1080560"/>
          <a:ext cx="3267554" cy="144074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0" kern="1200" dirty="0">
              <a:solidFill>
                <a:schemeClr val="bg1"/>
              </a:solidFill>
            </a:rPr>
            <a:t>5</a:t>
          </a:r>
          <a:endParaRPr lang="de-AT" sz="6000" kern="1200" dirty="0">
            <a:solidFill>
              <a:schemeClr val="bg1"/>
            </a:solidFill>
          </a:endParaRPr>
        </a:p>
      </dsp:txBody>
      <dsp:txXfrm>
        <a:off x="7694623" y="1150891"/>
        <a:ext cx="3126892" cy="1300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0.70665</cdr:x>
      <cdr:y>0.60226</cdr:y>
    </cdr:from>
    <cdr:to>
      <cdr:x>0.95992</cdr:x>
      <cdr:y>0.74036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2C6BC607-4929-49CD-8114-FD09304DB8B7}"/>
            </a:ext>
          </a:extLst>
        </cdr:cNvPr>
        <cdr:cNvSpPr txBox="1"/>
      </cdr:nvSpPr>
      <cdr:spPr>
        <a:xfrm xmlns:a="http://schemas.openxmlformats.org/drawingml/2006/main">
          <a:off x="7631647" y="2818527"/>
          <a:ext cx="2735255" cy="64630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000"/>
          </a:schemeClr>
        </a:solidFill>
        <a:ln xmlns:a="http://schemas.openxmlformats.org/drawingml/2006/main" w="19050">
          <a:solidFill>
            <a:schemeClr val="accent1">
              <a:shade val="50000"/>
            </a:schemeClr>
          </a:solidFill>
        </a:ln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de-DE" sz="1200" dirty="0">
              <a:solidFill>
                <a:schemeClr val="tx1"/>
              </a:solidFill>
              <a:latin typeface="Soleil Sb" panose="00000600000000000000" pitchFamily="50" charset="0"/>
            </a:rPr>
            <a:t>+ 5,24 € höherer Durchschnittspreis</a:t>
          </a:r>
        </a:p>
        <a:p xmlns:a="http://schemas.openxmlformats.org/drawingml/2006/main">
          <a:pPr algn="l"/>
          <a:endParaRPr lang="de-DE" sz="1200" dirty="0">
            <a:solidFill>
              <a:schemeClr val="tx1"/>
            </a:solidFill>
            <a:latin typeface="Soleil Sb" panose="00000600000000000000" pitchFamily="50" charset="0"/>
          </a:endParaRPr>
        </a:p>
        <a:p xmlns:a="http://schemas.openxmlformats.org/drawingml/2006/main">
          <a:pPr algn="l"/>
          <a:r>
            <a:rPr lang="de-DE" sz="1200" dirty="0">
              <a:solidFill>
                <a:schemeClr val="tx1"/>
              </a:solidFill>
              <a:latin typeface="Soleil Sb" panose="00000600000000000000" pitchFamily="50" charset="0"/>
            </a:rPr>
            <a:t>+ 2,38 % mehr Umsatz</a:t>
          </a:r>
          <a:endParaRPr lang="de-AT" sz="1200" dirty="0" err="1">
            <a:solidFill>
              <a:schemeClr val="tx1"/>
            </a:solidFill>
            <a:latin typeface="Soleil Sb" panose="00000600000000000000" pitchFamily="50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CD026-1FE3-47FE-A0F0-DE73C9596920}" type="datetimeFigureOut">
              <a:rPr lang="de-AT" smtClean="0"/>
              <a:t>16.11.2022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DFB72-CDB1-4147-9364-7D52034A7E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109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50000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9317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4715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946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5083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281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6654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2826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1427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761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966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1998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7725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7304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8387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9835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0825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9479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1596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4648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3098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949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6467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2118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4535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5343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70419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4410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1073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9080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38089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5036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39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120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11228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861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05765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87332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80244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62982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12933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4096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13366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48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7741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011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7449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6977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046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DFB72-CDB1-4147-9364-7D52034A7ECC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039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rgbClr val="002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BDBFC-F974-43AD-AB52-20AE7A50A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0" y="1620000"/>
            <a:ext cx="4140000" cy="1080000"/>
          </a:xfrm>
          <a:noFill/>
        </p:spPr>
        <p:txBody>
          <a:bodyPr wrap="square" lIns="0" rtlCol="0" anchor="t" anchorCtr="0">
            <a:noAutofit/>
          </a:bodyPr>
          <a:lstStyle>
            <a:lvl1pPr>
              <a:defRPr lang="de-AT" sz="1000">
                <a:solidFill>
                  <a:schemeClr val="bg1"/>
                </a:solidFill>
                <a:latin typeface="Soleil Lt" panose="00000400000000000000" pitchFamily="50" charset="0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8F04857-151C-49C1-8A2C-76FB027EF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000" y="3600000"/>
            <a:ext cx="4140000" cy="108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000" cap="all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7" name="Grafik 6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ED2BA116-701E-4862-8E0D-C7E34600CA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525" y="4325841"/>
            <a:ext cx="3286706" cy="54225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6E0DB0D-CD17-45CE-86BF-0777A8715E8C}"/>
              </a:ext>
            </a:extLst>
          </p:cNvPr>
          <p:cNvSpPr txBox="1">
            <a:spLocks/>
          </p:cNvSpPr>
          <p:nvPr userDrawn="1"/>
        </p:nvSpPr>
        <p:spPr>
          <a:xfrm>
            <a:off x="8409525" y="5132844"/>
            <a:ext cx="2445404" cy="1250255"/>
          </a:xfrm>
          <a:prstGeom prst="rect">
            <a:avLst/>
          </a:prstGeom>
          <a:noFill/>
        </p:spPr>
        <p:txBody>
          <a:bodyPr vert="horz" lIns="0" tIns="45720" rIns="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sz="700" b="0" kern="1600" cap="all" spc="100" baseline="0" dirty="0">
                <a:latin typeface="Soleil Lt" panose="00000400000000000000" pitchFamily="50" charset="0"/>
              </a:rPr>
              <a:t>Schönwiesstraße 3</a:t>
            </a:r>
          </a:p>
          <a:p>
            <a:endParaRPr lang="de-DE" sz="700" b="0" kern="1600" cap="all" spc="100" baseline="0" dirty="0">
              <a:latin typeface="Soleil Lt" panose="00000400000000000000" pitchFamily="50" charset="0"/>
            </a:endParaRPr>
          </a:p>
          <a:p>
            <a:r>
              <a:rPr lang="de-DE" sz="700" b="0" kern="1600" cap="all" spc="100" baseline="0" dirty="0">
                <a:latin typeface="Soleil Lt" panose="00000400000000000000" pitchFamily="50" charset="0"/>
              </a:rPr>
              <a:t>A-6845 Hohenems</a:t>
            </a:r>
          </a:p>
          <a:p>
            <a:endParaRPr lang="de-DE" sz="700" b="0" kern="1600" cap="all" spc="100" baseline="0" dirty="0">
              <a:latin typeface="Soleil Lt" panose="00000400000000000000" pitchFamily="50" charset="0"/>
            </a:endParaRPr>
          </a:p>
          <a:p>
            <a:r>
              <a:rPr lang="de-DE" sz="700" b="0" kern="1600" cap="all" spc="100" baseline="0" dirty="0">
                <a:latin typeface="Soleil Lt" panose="00000400000000000000" pitchFamily="50" charset="0"/>
              </a:rPr>
              <a:t>+43 5576 75358</a:t>
            </a:r>
          </a:p>
          <a:p>
            <a:endParaRPr lang="de-DE" sz="700" b="0" kern="1600" cap="all" spc="100" baseline="0" dirty="0">
              <a:latin typeface="Soleil Lt" panose="00000400000000000000" pitchFamily="50" charset="0"/>
            </a:endParaRPr>
          </a:p>
          <a:p>
            <a:r>
              <a:rPr lang="de-DE" sz="700" b="0" kern="1600" cap="all" spc="100" baseline="0" dirty="0">
                <a:latin typeface="Soleil Lt" panose="00000400000000000000" pitchFamily="50" charset="0"/>
              </a:rPr>
              <a:t>info@hotel-strategie</a:t>
            </a:r>
            <a:r>
              <a:rPr lang="de-DE" sz="700" b="0" kern="1600" cap="all" spc="100" dirty="0">
                <a:latin typeface="Soleil Lt" panose="00000400000000000000" pitchFamily="50" charset="0"/>
              </a:rPr>
              <a:t>.com</a:t>
            </a:r>
            <a:endParaRPr lang="de-DE" sz="700" b="0" kern="1600" cap="all" spc="100" baseline="0" dirty="0">
              <a:latin typeface="Soleil Lt" panose="00000400000000000000" pitchFamily="50" charset="0"/>
            </a:endParaRPr>
          </a:p>
          <a:p>
            <a:endParaRPr lang="de-DE" sz="700" b="0" kern="1600" cap="all" spc="100" baseline="0" dirty="0">
              <a:latin typeface="Soleil Lt" panose="00000400000000000000" pitchFamily="50" charset="0"/>
            </a:endParaRPr>
          </a:p>
          <a:p>
            <a:r>
              <a:rPr lang="de-DE" sz="700" b="0" kern="1600" cap="all" spc="100" baseline="0" dirty="0">
                <a:latin typeface="Soleil Lt" panose="00000400000000000000" pitchFamily="50" charset="0"/>
              </a:rPr>
              <a:t>www.hotel-strategie.com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7B1A5BC-0340-4100-AD1C-F0A0553C7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50" y="1620000"/>
            <a:ext cx="288000" cy="1080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36D97D-A64E-4B77-94A8-3E6F5C7C1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573" y="61200"/>
            <a:ext cx="1573200" cy="15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2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8ADA9-766B-4C40-872E-5F9A2001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33D723-D840-4D5E-A438-15BA4FA28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903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F362C-CFE6-4A21-A319-A9AC8A5E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B17240-CD56-4BF0-97D1-4E9276550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800000"/>
            <a:ext cx="5220000" cy="46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56FD63-3923-4DB8-8733-4839B0374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1800000"/>
            <a:ext cx="5220000" cy="46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64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09028-45F3-4E1E-BBF4-2258FB57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37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7D7EA93-1F3B-46C6-91DA-55F85894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40000"/>
          </a:xfrm>
          <a:prstGeom prst="rect">
            <a:avLst/>
          </a:prstGeom>
          <a:solidFill>
            <a:srgbClr val="00264B"/>
          </a:solidFill>
        </p:spPr>
        <p:txBody>
          <a:bodyPr vert="horz" lIns="720000" tIns="0" rIns="720000" bIns="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5C72D8-4BF6-470B-8C3E-1A33A2F07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00000"/>
            <a:ext cx="108000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C45547-914A-40E9-87A4-16FE94616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20000" y="6481364"/>
            <a:ext cx="1800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264B"/>
                </a:solidFill>
                <a:latin typeface="Soleil Lt" panose="00000400000000000000" pitchFamily="50" charset="0"/>
              </a:defRPr>
            </a:lvl1pPr>
          </a:lstStyle>
          <a:p>
            <a:r>
              <a:rPr lang="de-AT" dirty="0"/>
              <a:t>Seite </a:t>
            </a:r>
            <a:fld id="{1EAE9213-5A68-4169-BAD6-8622E2FBAB19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3095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cap="all" spc="200" baseline="0">
          <a:solidFill>
            <a:srgbClr val="E8C142"/>
          </a:solidFill>
          <a:latin typeface="Soleil Sb" panose="00000600000000000000" pitchFamily="50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90000"/>
        </a:lnSpc>
        <a:spcBef>
          <a:spcPts val="1000"/>
        </a:spcBef>
        <a:buFont typeface="Symbol" panose="05050102010706020507" pitchFamily="18" charset="2"/>
        <a:buChar char="-"/>
        <a:defRPr sz="1400" kern="1200">
          <a:solidFill>
            <a:srgbClr val="00264B"/>
          </a:solidFill>
          <a:latin typeface="Soleil Lt" panose="00000400000000000000" pitchFamily="50" charset="0"/>
          <a:ea typeface="+mn-ea"/>
          <a:cs typeface="+mn-cs"/>
        </a:defRPr>
      </a:lvl1pPr>
      <a:lvl2pPr marL="534988" indent="-2635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200" kern="1200">
          <a:solidFill>
            <a:srgbClr val="00264B"/>
          </a:solidFill>
          <a:latin typeface="Soleil Lt" panose="00000400000000000000" pitchFamily="50" charset="0"/>
          <a:ea typeface="+mn-ea"/>
          <a:cs typeface="+mn-cs"/>
        </a:defRPr>
      </a:lvl2pPr>
      <a:lvl3pPr marL="808038" indent="-27305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100" kern="1200">
          <a:solidFill>
            <a:srgbClr val="00264B"/>
          </a:solidFill>
          <a:latin typeface="Soleil Lt" panose="00000400000000000000" pitchFamily="50" charset="0"/>
          <a:ea typeface="+mn-ea"/>
          <a:cs typeface="+mn-cs"/>
        </a:defRPr>
      </a:lvl3pPr>
      <a:lvl4pPr marL="1079500" indent="-271463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050" kern="1200">
          <a:solidFill>
            <a:srgbClr val="00264B"/>
          </a:solidFill>
          <a:latin typeface="Soleil Lt" panose="00000400000000000000" pitchFamily="50" charset="0"/>
          <a:ea typeface="+mn-ea"/>
          <a:cs typeface="+mn-cs"/>
        </a:defRPr>
      </a:lvl4pPr>
      <a:lvl5pPr marL="1343025" indent="-2635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050" kern="1200">
          <a:solidFill>
            <a:srgbClr val="00264B"/>
          </a:solidFill>
          <a:latin typeface="Soleil L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, Sonnenuntergang, Natur enthält.&#10;&#10;Automatisch generierte Beschreibung">
            <a:extLst>
              <a:ext uri="{FF2B5EF4-FFF2-40B4-BE49-F238E27FC236}">
                <a16:creationId xmlns:a16="http://schemas.microsoft.com/office/drawing/2014/main" id="{1A076288-7224-4729-8E96-900E0B93D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245847" cy="685799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6796C720-7F58-4FD2-BB3B-606203F96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670" y="972060"/>
            <a:ext cx="10058400" cy="24569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de-DE" sz="2800" i="1" dirty="0">
                <a:solidFill>
                  <a:srgbClr val="FFFFFF"/>
                </a:solidFill>
                <a:latin typeface="Soleil Sb" panose="00000600000000000000" pitchFamily="50" charset="0"/>
              </a:rPr>
              <a:t>Nicht UM JEDEN Preis – Wie Sie mit 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de-DE" sz="2800" i="1" dirty="0">
                <a:solidFill>
                  <a:srgbClr val="FFFFFF"/>
                </a:solidFill>
                <a:latin typeface="Soleil Sb" panose="00000600000000000000" pitchFamily="50" charset="0"/>
              </a:rPr>
              <a:t>Preisstrategie die richtigen Preise 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de-DE" sz="2800" i="1" dirty="0">
                <a:solidFill>
                  <a:srgbClr val="FFFFFF"/>
                </a:solidFill>
                <a:latin typeface="Soleil Sb" panose="00000600000000000000" pitchFamily="50" charset="0"/>
              </a:rPr>
              <a:t>finden und durchsetzen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de-DE" sz="2000" i="1" dirty="0">
              <a:solidFill>
                <a:srgbClr val="FFFFFF"/>
              </a:solidFill>
              <a:latin typeface="Soleil Sb" panose="00000600000000000000" pitchFamily="50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A7BCD3-2486-C134-1BC6-5A5DF180E1B3}"/>
              </a:ext>
            </a:extLst>
          </p:cNvPr>
          <p:cNvSpPr txBox="1"/>
          <p:nvPr/>
        </p:nvSpPr>
        <p:spPr>
          <a:xfrm>
            <a:off x="1654296" y="5036656"/>
            <a:ext cx="58493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800" dirty="0">
                <a:solidFill>
                  <a:srgbClr val="000000"/>
                </a:solidFill>
                <a:latin typeface="Soleil Sb" panose="00000600000000000000" pitchFamily="50" charset="0"/>
              </a:rPr>
              <a:t>Congress Centrum Alpbach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dirty="0">
                <a:solidFill>
                  <a:srgbClr val="000000"/>
                </a:solidFill>
                <a:latin typeface="Soleil Sb" panose="00000600000000000000" pitchFamily="50" charset="0"/>
              </a:rPr>
              <a:t>Mittwoch, 23. November 2022,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dirty="0">
                <a:solidFill>
                  <a:srgbClr val="000000"/>
                </a:solidFill>
                <a:latin typeface="Soleil Sb" panose="00000600000000000000" pitchFamily="50" charset="0"/>
              </a:rPr>
              <a:t>Dr. Christoph Nussbaumer, CMC</a:t>
            </a:r>
            <a:endParaRPr lang="de-AT" sz="1800" dirty="0">
              <a:solidFill>
                <a:srgbClr val="000000"/>
              </a:solidFill>
              <a:latin typeface="Soleil Sb" panose="00000600000000000000" pitchFamily="50" charset="0"/>
            </a:endParaRPr>
          </a:p>
        </p:txBody>
      </p:sp>
      <p:pic>
        <p:nvPicPr>
          <p:cNvPr id="1026" name="Picture 2" descr="Alpbachtal_Logo_rgb_96dpi_22x25mm_Mail_Signatur">
            <a:extLst>
              <a:ext uri="{FF2B5EF4-FFF2-40B4-BE49-F238E27FC236}">
                <a16:creationId xmlns:a16="http://schemas.microsoft.com/office/drawing/2014/main" id="{33F83A5A-3533-9B0C-EB09-DB214628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2" y="5036655"/>
            <a:ext cx="951161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9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diverser Veränderungen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90109"/>
              </p:ext>
            </p:extLst>
          </p:nvPr>
        </p:nvGraphicFramePr>
        <p:xfrm>
          <a:off x="672000" y="1800224"/>
          <a:ext cx="10848000" cy="46811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9144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3099428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3099428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</a:tblGrid>
              <a:tr h="731428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diverse Veränderungen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-10%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+10%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1.188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0,3 %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/ verringert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94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133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diverser Veränderungen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413058"/>
              </p:ext>
            </p:extLst>
          </p:nvPr>
        </p:nvGraphicFramePr>
        <p:xfrm>
          <a:off x="616017" y="1800225"/>
          <a:ext cx="10903982" cy="46101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4661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2423107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2423107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  <a:gridCol w="2423107">
                  <a:extLst>
                    <a:ext uri="{9D8B030D-6E8A-4147-A177-3AD203B41FA5}">
                      <a16:colId xmlns:a16="http://schemas.microsoft.com/office/drawing/2014/main" val="2532783250"/>
                    </a:ext>
                  </a:extLst>
                </a:gridCol>
              </a:tblGrid>
              <a:tr h="720344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diverse Veränderungen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-10%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+10%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-10%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+15%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11.500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1.188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1.242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1.202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0,3 %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2206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/ verringert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94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21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57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diverser Veränderungen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277309"/>
              </p:ext>
            </p:extLst>
          </p:nvPr>
        </p:nvGraphicFramePr>
        <p:xfrm>
          <a:off x="672000" y="1800224"/>
          <a:ext cx="10865344" cy="476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3277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1416037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2125935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  <a:gridCol w="1917206">
                  <a:extLst>
                    <a:ext uri="{9D8B030D-6E8A-4147-A177-3AD203B41FA5}">
                      <a16:colId xmlns:a16="http://schemas.microsoft.com/office/drawing/2014/main" val="2532783250"/>
                    </a:ext>
                  </a:extLst>
                </a:gridCol>
                <a:gridCol w="2442889">
                  <a:extLst>
                    <a:ext uri="{9D8B030D-6E8A-4147-A177-3AD203B41FA5}">
                      <a16:colId xmlns:a16="http://schemas.microsoft.com/office/drawing/2014/main" val="1692228406"/>
                    </a:ext>
                  </a:extLst>
                </a:gridCol>
              </a:tblGrid>
              <a:tr h="731428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diverse Veränderungen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-10%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+10%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-10%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+15%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+10%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-10%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11.500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132 €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1.188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1.242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1.188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1.202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1.115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1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0,3 %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+ 6,1 %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1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/ verringert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94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21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de-DE" sz="1400" b="1" baseline="0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46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1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12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diverser Veränderungen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463280"/>
              </p:ext>
            </p:extLst>
          </p:nvPr>
        </p:nvGraphicFramePr>
        <p:xfrm>
          <a:off x="672000" y="1695104"/>
          <a:ext cx="10848000" cy="48913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3385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1668923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1668923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  <a:gridCol w="1668923">
                  <a:extLst>
                    <a:ext uri="{9D8B030D-6E8A-4147-A177-3AD203B41FA5}">
                      <a16:colId xmlns:a16="http://schemas.microsoft.com/office/drawing/2014/main" val="2532783250"/>
                    </a:ext>
                  </a:extLst>
                </a:gridCol>
                <a:gridCol w="1668923">
                  <a:extLst>
                    <a:ext uri="{9D8B030D-6E8A-4147-A177-3AD203B41FA5}">
                      <a16:colId xmlns:a16="http://schemas.microsoft.com/office/drawing/2014/main" val="1692228406"/>
                    </a:ext>
                  </a:extLst>
                </a:gridCol>
                <a:gridCol w="1668923">
                  <a:extLst>
                    <a:ext uri="{9D8B030D-6E8A-4147-A177-3AD203B41FA5}">
                      <a16:colId xmlns:a16="http://schemas.microsoft.com/office/drawing/2014/main" val="2148854422"/>
                    </a:ext>
                  </a:extLst>
                </a:gridCol>
              </a:tblGrid>
              <a:tr h="963764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diverse Veränderungen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-10%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+10%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-10%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+15%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+10%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-10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Preis: - 10%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Nächtigungen: 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+ 16,44 %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11.500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11.644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132 €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1.188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1.242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1.188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highlight>
                            <a:srgbClr val="FFFF00"/>
                          </a:highlight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1.257</a:t>
                      </a:r>
                      <a:r>
                        <a:rPr lang="de-DE" sz="1400" baseline="0" dirty="0">
                          <a:highlight>
                            <a:srgbClr val="FFFF00"/>
                          </a:highlight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highlight>
                            <a:srgbClr val="FFFF00"/>
                          </a:highlight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1.202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1.115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1.207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1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0,3 %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+ 6,1 %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1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+ 4,0 %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/ verringert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94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21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de-DE" sz="1400" b="1" baseline="0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46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1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+-</a:t>
                      </a:r>
                      <a:r>
                        <a:rPr lang="de-DE" sz="1400" b="0" baseline="0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0 %</a:t>
                      </a:r>
                      <a:endParaRPr lang="de-DE" sz="1400" b="0" dirty="0">
                        <a:solidFill>
                          <a:schemeClr val="tx1"/>
                        </a:solidFill>
                        <a:latin typeface="Soleil Lt" panose="00000400000000000000" pitchFamily="50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625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Spielfeld des Preises – den richtigen preis finden</a:t>
            </a:r>
          </a:p>
        </p:txBody>
      </p:sp>
      <p:graphicFrame>
        <p:nvGraphicFramePr>
          <p:cNvPr id="17" name="Inhaltsplatzhalter 4">
            <a:extLst>
              <a:ext uri="{FF2B5EF4-FFF2-40B4-BE49-F238E27FC236}">
                <a16:creationId xmlns:a16="http://schemas.microsoft.com/office/drawing/2014/main" id="{EA1AD9AD-2FD9-440B-87E5-1E929F039F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4744370"/>
              </p:ext>
            </p:extLst>
          </p:nvPr>
        </p:nvGraphicFramePr>
        <p:xfrm>
          <a:off x="720725" y="1800225"/>
          <a:ext cx="10799763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633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2CA11BA-A789-46A5-99DA-21CD3E0A5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graphicEl>
                                              <a:dgm id="{42CA11BA-A789-46A5-99DA-21CD3E0A5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graphicEl>
                                              <a:dgm id="{42CA11BA-A789-46A5-99DA-21CD3E0A5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F5E6495-40E8-4FBB-A416-E09F97AC4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graphicEl>
                                              <a:dgm id="{8F5E6495-40E8-4FBB-A416-E09F97AC4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graphicEl>
                                              <a:dgm id="{8F5E6495-40E8-4FBB-A416-E09F97AC4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41423CD-27A1-43CD-95A6-BE67CEFA3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graphicEl>
                                              <a:dgm id="{641423CD-27A1-43CD-95A6-BE67CEFA3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graphicEl>
                                              <a:dgm id="{641423CD-27A1-43CD-95A6-BE67CEFA3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FC0CD56-1811-4361-9898-C31E35DE3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graphicEl>
                                              <a:dgm id="{DFC0CD56-1811-4361-9898-C31E35DE3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graphicEl>
                                              <a:dgm id="{DFC0CD56-1811-4361-9898-C31E35DE3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F0BAD0C-3582-462E-A683-A15672AA6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graphicEl>
                                              <a:dgm id="{CF0BAD0C-3582-462E-A683-A15672AA6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graphicEl>
                                              <a:dgm id="{CF0BAD0C-3582-462E-A683-A15672AA6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441062B-8C10-4F0F-B57E-BEE3F724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graphicEl>
                                              <a:dgm id="{4441062B-8C10-4F0F-B57E-BEE3F724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graphicEl>
                                              <a:dgm id="{4441062B-8C10-4F0F-B57E-BEE3F724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D5D5698-4DDE-4C1B-9EB2-4FF6F5E15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graphicEl>
                                              <a:dgm id="{FD5D5698-4DDE-4C1B-9EB2-4FF6F5E15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graphicEl>
                                              <a:dgm id="{FD5D5698-4DDE-4C1B-9EB2-4FF6F5E15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EB37281-D099-41F2-9FDB-308813F5B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graphicEl>
                                              <a:dgm id="{DEB37281-D099-41F2-9FDB-308813F5B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graphicEl>
                                              <a:dgm id="{DEB37281-D099-41F2-9FDB-308813F5B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Markt – marktsegmentierung eines Hotels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CA5007E-1D52-4798-926F-AA0D47DC7ABD}"/>
              </a:ext>
            </a:extLst>
          </p:cNvPr>
          <p:cNvCxnSpPr/>
          <p:nvPr/>
        </p:nvCxnSpPr>
        <p:spPr>
          <a:xfrm>
            <a:off x="5039459" y="2077340"/>
            <a:ext cx="0" cy="220238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16CAC22-48E6-4A1E-935D-D3DCB55BD4ED}"/>
              </a:ext>
            </a:extLst>
          </p:cNvPr>
          <p:cNvCxnSpPr>
            <a:cxnSpLocks/>
          </p:cNvCxnSpPr>
          <p:nvPr/>
        </p:nvCxnSpPr>
        <p:spPr>
          <a:xfrm flipH="1">
            <a:off x="5039459" y="4279719"/>
            <a:ext cx="3722814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33E7AE3-7D52-4CF2-9970-C6F6B1055D90}"/>
              </a:ext>
            </a:extLst>
          </p:cNvPr>
          <p:cNvCxnSpPr>
            <a:cxnSpLocks/>
          </p:cNvCxnSpPr>
          <p:nvPr/>
        </p:nvCxnSpPr>
        <p:spPr>
          <a:xfrm flipV="1">
            <a:off x="2531401" y="4279719"/>
            <a:ext cx="2508058" cy="156978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7F728F4F-5EA3-4426-8E76-006D76FB9432}"/>
              </a:ext>
            </a:extLst>
          </p:cNvPr>
          <p:cNvSpPr txBox="1"/>
          <p:nvPr/>
        </p:nvSpPr>
        <p:spPr>
          <a:xfrm>
            <a:off x="3950958" y="1691313"/>
            <a:ext cx="2221900" cy="386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Kategorie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F63C8C9-B5E7-4933-8B05-6F0576A686FB}"/>
              </a:ext>
            </a:extLst>
          </p:cNvPr>
          <p:cNvSpPr txBox="1"/>
          <p:nvPr/>
        </p:nvSpPr>
        <p:spPr>
          <a:xfrm>
            <a:off x="8762271" y="4092557"/>
            <a:ext cx="2757729" cy="666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Geografische Region / Ort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D5BC49-75A2-41AC-B26F-299FB3665F19}"/>
              </a:ext>
            </a:extLst>
          </p:cNvPr>
          <p:cNvSpPr txBox="1"/>
          <p:nvPr/>
        </p:nvSpPr>
        <p:spPr>
          <a:xfrm>
            <a:off x="721895" y="5966647"/>
            <a:ext cx="3619010" cy="386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Buchungsgrund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06445D6-FDF9-47AF-AE08-B8454F6A02AE}"/>
              </a:ext>
            </a:extLst>
          </p:cNvPr>
          <p:cNvSpPr txBox="1"/>
          <p:nvPr/>
        </p:nvSpPr>
        <p:spPr>
          <a:xfrm>
            <a:off x="3537992" y="2369847"/>
            <a:ext cx="14235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sz="1400" dirty="0">
                <a:latin typeface="Soleil Lt" panose="00000400000000000000" pitchFamily="50" charset="0"/>
                <a:ea typeface="Verdana" panose="020B0604030504040204" pitchFamily="34" charset="0"/>
              </a:rPr>
              <a:t>5 Sterne-S</a:t>
            </a:r>
          </a:p>
          <a:p>
            <a:pPr marL="171450" indent="-171450">
              <a:buFontTx/>
              <a:buChar char="-"/>
            </a:pPr>
            <a:r>
              <a:rPr lang="de-DE" sz="1400" dirty="0">
                <a:latin typeface="Soleil Lt" panose="00000400000000000000" pitchFamily="50" charset="0"/>
                <a:ea typeface="Verdana" panose="020B0604030504040204" pitchFamily="34" charset="0"/>
              </a:rPr>
              <a:t>5 Sterne</a:t>
            </a:r>
          </a:p>
          <a:p>
            <a:pPr marL="171450" indent="-171450">
              <a:buFontTx/>
              <a:buChar char="-"/>
            </a:pPr>
            <a:r>
              <a:rPr lang="de-DE" sz="1400" dirty="0">
                <a:latin typeface="Soleil Lt" panose="00000400000000000000" pitchFamily="50" charset="0"/>
                <a:ea typeface="Verdana" panose="020B0604030504040204" pitchFamily="34" charset="0"/>
              </a:rPr>
              <a:t>4 Sterne-S</a:t>
            </a:r>
          </a:p>
          <a:p>
            <a:pPr marL="171450" indent="-171450">
              <a:buFontTx/>
              <a:buChar char="-"/>
            </a:pPr>
            <a:r>
              <a:rPr lang="de-DE" sz="1400" dirty="0">
                <a:latin typeface="Soleil Lt" panose="00000400000000000000" pitchFamily="50" charset="0"/>
                <a:ea typeface="Verdana" panose="020B0604030504040204" pitchFamily="34" charset="0"/>
              </a:rPr>
              <a:t>4 Sterne</a:t>
            </a:r>
          </a:p>
          <a:p>
            <a:pPr marL="171450" indent="-171450">
              <a:buFontTx/>
              <a:buChar char="-"/>
            </a:pPr>
            <a:r>
              <a:rPr lang="de-DE" sz="1400" dirty="0">
                <a:latin typeface="Soleil Lt" panose="00000400000000000000" pitchFamily="50" charset="0"/>
                <a:ea typeface="Verdana" panose="020B0604030504040204" pitchFamily="34" charset="0"/>
              </a:rPr>
              <a:t>3 Sterne-S</a:t>
            </a:r>
          </a:p>
          <a:p>
            <a:pPr marL="171450" indent="-171450">
              <a:buFontTx/>
              <a:buChar char="-"/>
            </a:pPr>
            <a:r>
              <a:rPr lang="de-DE" sz="1400" dirty="0">
                <a:latin typeface="Soleil Lt" panose="00000400000000000000" pitchFamily="50" charset="0"/>
                <a:ea typeface="Verdana" panose="020B0604030504040204" pitchFamily="34" charset="0"/>
              </a:rPr>
              <a:t>3 Sterne</a:t>
            </a:r>
          </a:p>
          <a:p>
            <a:pPr marL="171450" indent="-171450">
              <a:buFontTx/>
              <a:buChar char="-"/>
            </a:pPr>
            <a:r>
              <a:rPr lang="de-DE" sz="1400" dirty="0">
                <a:latin typeface="Soleil Lt" panose="00000400000000000000" pitchFamily="50" charset="0"/>
                <a:ea typeface="Verdana" panose="020B0604030504040204" pitchFamily="34" charset="0"/>
              </a:rPr>
              <a:t>2 Sterne</a:t>
            </a:r>
          </a:p>
          <a:p>
            <a:pPr marL="171450" indent="-171450">
              <a:buFontTx/>
              <a:buChar char="-"/>
            </a:pPr>
            <a:r>
              <a:rPr lang="de-DE" sz="1400" dirty="0">
                <a:latin typeface="Soleil Lt" panose="00000400000000000000" pitchFamily="50" charset="0"/>
                <a:ea typeface="Verdana" panose="020B0604030504040204" pitchFamily="34" charset="0"/>
              </a:rPr>
              <a:t>1 Stern</a:t>
            </a:r>
            <a:endParaRPr lang="de-AT" sz="1400" dirty="0">
              <a:latin typeface="Soleil Lt" panose="000004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4FC1464-CF3C-46B9-B684-24913A559876}"/>
              </a:ext>
            </a:extLst>
          </p:cNvPr>
          <p:cNvSpPr txBox="1"/>
          <p:nvPr/>
        </p:nvSpPr>
        <p:spPr>
          <a:xfrm>
            <a:off x="3105418" y="4370240"/>
            <a:ext cx="5256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                                                - Wellness</a:t>
            </a:r>
          </a:p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                                           - Zeit zu Zweit</a:t>
            </a:r>
          </a:p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                                     - Zimmer mit / ohne ÜF</a:t>
            </a:r>
          </a:p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                              - Kulinarik</a:t>
            </a:r>
          </a:p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                      - Sportliche Betätigung</a:t>
            </a:r>
          </a:p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               - Familienurlaub</a:t>
            </a:r>
          </a:p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       - Urlaub mit dem Hund </a:t>
            </a:r>
          </a:p>
          <a:p>
            <a:pPr marL="171450" indent="-171450">
              <a:buFontTx/>
              <a:buChar char="-"/>
            </a:pPr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Kuraufenthalt etc.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A3AB50-17F7-4C57-AA19-F74EE70107D8}"/>
              </a:ext>
            </a:extLst>
          </p:cNvPr>
          <p:cNvSpPr txBox="1"/>
          <p:nvPr/>
        </p:nvSpPr>
        <p:spPr>
          <a:xfrm rot="16200000">
            <a:off x="5582128" y="1251665"/>
            <a:ext cx="26323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- Kontinent</a:t>
            </a: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- Land</a:t>
            </a: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- Tourismusregion</a:t>
            </a: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Tourismusort</a:t>
            </a:r>
          </a:p>
          <a:p>
            <a:pPr marL="171450" indent="-171450">
              <a:buFontTx/>
              <a:buChar char="-"/>
            </a:pPr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pPr marL="171450" indent="-171450">
              <a:buFontTx/>
              <a:buChar char="-"/>
            </a:pPr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pPr marL="171450" indent="-171450">
              <a:buFontTx/>
              <a:buChar char="-"/>
            </a:pPr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de-DE" sz="1200" dirty="0">
                <a:latin typeface="Soleil Lt" panose="00000400000000000000" pitchFamily="50" charset="0"/>
                <a:ea typeface="Verdana" panose="020B0604030504040204" pitchFamily="34" charset="0"/>
              </a:rPr>
              <a:t>Lage im Ort </a:t>
            </a:r>
          </a:p>
          <a:p>
            <a:endParaRPr lang="de-DE" sz="1200" dirty="0">
              <a:latin typeface="Soleil Lt" panose="00000400000000000000" pitchFamily="50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0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Wettbewerb – Preisspannen Kernwettbewerber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CE6F491D-A66D-D4DD-A492-AC06200E98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725" y="1800225"/>
          <a:ext cx="10975282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7F0D2CBC-6BCB-CB40-EF35-D03C22CB4657}"/>
              </a:ext>
            </a:extLst>
          </p:cNvPr>
          <p:cNvSpPr txBox="1"/>
          <p:nvPr/>
        </p:nvSpPr>
        <p:spPr>
          <a:xfrm>
            <a:off x="4494193" y="6203176"/>
            <a:ext cx="34283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Soleil Lt" panose="00000400000000000000" pitchFamily="50" charset="0"/>
              </a:rPr>
              <a:t>Quelle: Eigene Erhebung September 2022</a:t>
            </a:r>
            <a:endParaRPr lang="de-AT" sz="1200" dirty="0" err="1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1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Markt – Wettbewerbervergleich </a:t>
            </a:r>
            <a:r>
              <a:rPr lang="de-DE" dirty="0" err="1"/>
              <a:t>preisspanne</a:t>
            </a:r>
            <a:r>
              <a:rPr lang="de-DE" dirty="0"/>
              <a:t> Achensee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31F1B7E-681B-4709-8A3E-5D71C17DCE52}"/>
              </a:ext>
            </a:extLst>
          </p:cNvPr>
          <p:cNvSpPr txBox="1"/>
          <p:nvPr/>
        </p:nvSpPr>
        <p:spPr>
          <a:xfrm>
            <a:off x="7154534" y="2682332"/>
            <a:ext cx="41840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Soleil Lt" panose="00000400000000000000" pitchFamily="50" charset="0"/>
              </a:rPr>
              <a:t>Quelle: Eigene Erhebung September 2022</a:t>
            </a:r>
            <a:endParaRPr lang="de-AT" sz="1200" dirty="0" err="1">
              <a:latin typeface="Soleil Lt" panose="00000400000000000000" pitchFamily="50" charset="0"/>
            </a:endParaRPr>
          </a:p>
        </p:txBody>
      </p:sp>
      <p:graphicFrame>
        <p:nvGraphicFramePr>
          <p:cNvPr id="6" name="Inhaltsplatzhalter 2">
            <a:extLst>
              <a:ext uri="{FF2B5EF4-FFF2-40B4-BE49-F238E27FC236}">
                <a16:creationId xmlns:a16="http://schemas.microsoft.com/office/drawing/2014/main" id="{D9944404-47B1-F0B0-2758-F071C50FFB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725" y="1800225"/>
          <a:ext cx="10883842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264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Kunden – Preiswahrnehmung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9AE5614-8EE3-4419-A9D3-943BB1EC0585}"/>
              </a:ext>
            </a:extLst>
          </p:cNvPr>
          <p:cNvCxnSpPr>
            <a:cxnSpLocks/>
          </p:cNvCxnSpPr>
          <p:nvPr/>
        </p:nvCxnSpPr>
        <p:spPr>
          <a:xfrm>
            <a:off x="5839079" y="2459948"/>
            <a:ext cx="0" cy="3672408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F5B8EA57-18B1-4E2A-B105-3A5A045A3BD7}"/>
              </a:ext>
            </a:extLst>
          </p:cNvPr>
          <p:cNvSpPr txBox="1"/>
          <p:nvPr/>
        </p:nvSpPr>
        <p:spPr>
          <a:xfrm>
            <a:off x="4796395" y="1642644"/>
            <a:ext cx="2084225" cy="338554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Soleil Lt" panose="00000400000000000000" pitchFamily="50" charset="0"/>
                <a:ea typeface="Verdana" pitchFamily="34" charset="0"/>
                <a:cs typeface="Verdana" pitchFamily="34" charset="0"/>
              </a:rPr>
              <a:t>Preiswahrnehmung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B3BDFC-A8C4-4FCC-B1F1-DBA74323EA55}"/>
              </a:ext>
            </a:extLst>
          </p:cNvPr>
          <p:cNvSpPr txBox="1"/>
          <p:nvPr/>
        </p:nvSpPr>
        <p:spPr>
          <a:xfrm>
            <a:off x="3849495" y="5749016"/>
            <a:ext cx="596638" cy="307777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Soleil Lt" panose="00000400000000000000" pitchFamily="50" charset="0"/>
                <a:ea typeface="Verdana" pitchFamily="34" charset="0"/>
                <a:cs typeface="Verdana" pitchFamily="34" charset="0"/>
              </a:rPr>
              <a:t>Preis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F5B2C68-CD57-4717-9BAE-BFF1CAD42382}"/>
              </a:ext>
            </a:extLst>
          </p:cNvPr>
          <p:cNvSpPr txBox="1"/>
          <p:nvPr/>
        </p:nvSpPr>
        <p:spPr>
          <a:xfrm>
            <a:off x="5453718" y="2199100"/>
            <a:ext cx="792205" cy="307777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Soleil Lt" panose="00000400000000000000" pitchFamily="50" charset="0"/>
                <a:ea typeface="Verdana" pitchFamily="34" charset="0"/>
                <a:cs typeface="Verdana" pitchFamily="34" charset="0"/>
              </a:rPr>
              <a:t>„hoch“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12BE1D1-8764-4A70-ADBA-5C424E8577E0}"/>
              </a:ext>
            </a:extLst>
          </p:cNvPr>
          <p:cNvSpPr txBox="1"/>
          <p:nvPr/>
        </p:nvSpPr>
        <p:spPr>
          <a:xfrm>
            <a:off x="5356310" y="6151406"/>
            <a:ext cx="981359" cy="307777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Soleil Lt" panose="00000400000000000000" pitchFamily="50" charset="0"/>
                <a:ea typeface="Verdana" pitchFamily="34" charset="0"/>
                <a:cs typeface="Verdana" pitchFamily="34" charset="0"/>
              </a:rPr>
              <a:t>„niedrig“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0FB04CB-FA30-49DA-977D-92850425A9CF}"/>
              </a:ext>
            </a:extLst>
          </p:cNvPr>
          <p:cNvGrpSpPr/>
          <p:nvPr/>
        </p:nvGrpSpPr>
        <p:grpSpPr>
          <a:xfrm>
            <a:off x="4755581" y="4007793"/>
            <a:ext cx="4304706" cy="307777"/>
            <a:chOff x="3486266" y="3608692"/>
            <a:chExt cx="4304706" cy="307777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A74F516D-4BD5-40FC-AEC2-1F678CFCDD89}"/>
                </a:ext>
              </a:extLst>
            </p:cNvPr>
            <p:cNvCxnSpPr>
              <a:cxnSpLocks/>
            </p:cNvCxnSpPr>
            <p:nvPr/>
          </p:nvCxnSpPr>
          <p:spPr>
            <a:xfrm>
              <a:off x="3486266" y="3747519"/>
              <a:ext cx="2165854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86F61B2-A695-4E8A-AFEC-90614BE9A62A}"/>
                </a:ext>
              </a:extLst>
            </p:cNvPr>
            <p:cNvSpPr txBox="1"/>
            <p:nvPr/>
          </p:nvSpPr>
          <p:spPr>
            <a:xfrm>
              <a:off x="5870253" y="3608692"/>
              <a:ext cx="1920719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Soleil Lt" panose="00000400000000000000" pitchFamily="50" charset="0"/>
                  <a:ea typeface="Verdana" pitchFamily="34" charset="0"/>
                  <a:cs typeface="Verdana" pitchFamily="34" charset="0"/>
                </a:rPr>
                <a:t>„höchst akzeptabel“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1BD77AD-8275-465B-9291-75AEE9781A0E}"/>
              </a:ext>
            </a:extLst>
          </p:cNvPr>
          <p:cNvGrpSpPr/>
          <p:nvPr/>
        </p:nvGrpSpPr>
        <p:grpSpPr>
          <a:xfrm>
            <a:off x="2164739" y="4255371"/>
            <a:ext cx="4762310" cy="307777"/>
            <a:chOff x="895424" y="3856270"/>
            <a:chExt cx="4762310" cy="307777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881A482F-B147-48F0-A679-A115857B931F}"/>
                </a:ext>
              </a:extLst>
            </p:cNvPr>
            <p:cNvCxnSpPr>
              <a:cxnSpLocks/>
            </p:cNvCxnSpPr>
            <p:nvPr/>
          </p:nvCxnSpPr>
          <p:spPr>
            <a:xfrm>
              <a:off x="3491880" y="3994770"/>
              <a:ext cx="2165854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E648300-C222-42FC-8BDA-941616F9A003}"/>
                </a:ext>
              </a:extLst>
            </p:cNvPr>
            <p:cNvSpPr txBox="1"/>
            <p:nvPr/>
          </p:nvSpPr>
          <p:spPr>
            <a:xfrm>
              <a:off x="895424" y="3856270"/>
              <a:ext cx="256031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Soleil Lt" panose="00000400000000000000" pitchFamily="50" charset="0"/>
                  <a:ea typeface="Verdana" pitchFamily="34" charset="0"/>
                  <a:cs typeface="Verdana" pitchFamily="34" charset="0"/>
                </a:rPr>
                <a:t>„noch akzeptabel (niedrig)“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2267F0F-9695-41A4-AA4F-BEEFF988C157}"/>
              </a:ext>
            </a:extLst>
          </p:cNvPr>
          <p:cNvGrpSpPr/>
          <p:nvPr/>
        </p:nvGrpSpPr>
        <p:grpSpPr>
          <a:xfrm>
            <a:off x="2330374" y="3772077"/>
            <a:ext cx="4602289" cy="307777"/>
            <a:chOff x="1061059" y="3372976"/>
            <a:chExt cx="4602289" cy="307777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E7C81AAA-FDFD-40CE-AD5D-E44CE29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3497494" y="3505479"/>
              <a:ext cx="2165854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484F67CA-1D48-4174-B3CD-7E3619AAAB71}"/>
                </a:ext>
              </a:extLst>
            </p:cNvPr>
            <p:cNvSpPr txBox="1"/>
            <p:nvPr/>
          </p:nvSpPr>
          <p:spPr>
            <a:xfrm>
              <a:off x="1061059" y="3372976"/>
              <a:ext cx="237116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Soleil Lt" panose="00000400000000000000" pitchFamily="50" charset="0"/>
                  <a:ea typeface="Verdana" pitchFamily="34" charset="0"/>
                  <a:cs typeface="Verdana" pitchFamily="34" charset="0"/>
                </a:rPr>
                <a:t>„noch akzeptabel (hoch)“</a:t>
              </a:r>
            </a:p>
          </p:txBody>
        </p:sp>
      </p:grpSp>
      <p:sp>
        <p:nvSpPr>
          <p:cNvPr id="25" name="Ellipse 24">
            <a:extLst>
              <a:ext uri="{FF2B5EF4-FFF2-40B4-BE49-F238E27FC236}">
                <a16:creationId xmlns:a16="http://schemas.microsoft.com/office/drawing/2014/main" id="{1C641B0D-1946-4D36-9B09-4CF068732B8E}"/>
              </a:ext>
            </a:extLst>
          </p:cNvPr>
          <p:cNvSpPr/>
          <p:nvPr/>
        </p:nvSpPr>
        <p:spPr>
          <a:xfrm>
            <a:off x="3672757" y="5814535"/>
            <a:ext cx="176738" cy="176738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Soleil Lt" panose="00000400000000000000" pitchFamily="50" charset="0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2052BAE-A9B4-43C3-9841-C1A6E39E3749}"/>
              </a:ext>
            </a:extLst>
          </p:cNvPr>
          <p:cNvGrpSpPr/>
          <p:nvPr/>
        </p:nvGrpSpPr>
        <p:grpSpPr>
          <a:xfrm>
            <a:off x="4761195" y="4501421"/>
            <a:ext cx="5841180" cy="307777"/>
            <a:chOff x="3491880" y="4102320"/>
            <a:chExt cx="5841180" cy="307777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9292702-9B59-482C-BECF-2208CBB30141}"/>
                </a:ext>
              </a:extLst>
            </p:cNvPr>
            <p:cNvCxnSpPr>
              <a:cxnSpLocks/>
            </p:cNvCxnSpPr>
            <p:nvPr/>
          </p:nvCxnSpPr>
          <p:spPr>
            <a:xfrm>
              <a:off x="3491880" y="4236318"/>
              <a:ext cx="2165854" cy="0"/>
            </a:xfrm>
            <a:prstGeom prst="line">
              <a:avLst/>
            </a:prstGeom>
            <a:ln w="317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ED2C5A4-50A3-497D-B7CC-7B17D6C891DC}"/>
                </a:ext>
              </a:extLst>
            </p:cNvPr>
            <p:cNvSpPr txBox="1"/>
            <p:nvPr/>
          </p:nvSpPr>
          <p:spPr>
            <a:xfrm>
              <a:off x="5870253" y="4102320"/>
              <a:ext cx="3462807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Soleil Lt" panose="00000400000000000000" pitchFamily="50" charset="0"/>
                  <a:ea typeface="Verdana" pitchFamily="34" charset="0"/>
                  <a:cs typeface="Verdana" pitchFamily="34" charset="0"/>
                </a:rPr>
                <a:t>„eigentlich nicht akzeptabel (niedrig)“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D7DBFE3-B078-4506-AE54-FAC818ACADCE}"/>
              </a:ext>
            </a:extLst>
          </p:cNvPr>
          <p:cNvGrpSpPr/>
          <p:nvPr/>
        </p:nvGrpSpPr>
        <p:grpSpPr>
          <a:xfrm>
            <a:off x="4761195" y="3514165"/>
            <a:ext cx="5652026" cy="307777"/>
            <a:chOff x="3491880" y="3115064"/>
            <a:chExt cx="5652026" cy="307777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BB252874-2925-4774-A917-7B5F41EB82A7}"/>
                </a:ext>
              </a:extLst>
            </p:cNvPr>
            <p:cNvCxnSpPr>
              <a:cxnSpLocks/>
            </p:cNvCxnSpPr>
            <p:nvPr/>
          </p:nvCxnSpPr>
          <p:spPr>
            <a:xfrm>
              <a:off x="3491880" y="3251355"/>
              <a:ext cx="2165854" cy="0"/>
            </a:xfrm>
            <a:prstGeom prst="line">
              <a:avLst/>
            </a:prstGeom>
            <a:ln w="317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7042198E-D065-40F5-9B2B-EDDC55418093}"/>
                </a:ext>
              </a:extLst>
            </p:cNvPr>
            <p:cNvSpPr txBox="1"/>
            <p:nvPr/>
          </p:nvSpPr>
          <p:spPr>
            <a:xfrm>
              <a:off x="5870253" y="3115064"/>
              <a:ext cx="3273653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Soleil Lt" panose="00000400000000000000" pitchFamily="50" charset="0"/>
                  <a:ea typeface="Verdana" pitchFamily="34" charset="0"/>
                  <a:cs typeface="Verdana" pitchFamily="34" charset="0"/>
                </a:rPr>
                <a:t>„eigentlich nicht akzeptabel (hoch)“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1E3542B5-7D69-4616-A146-A0FA69E98A93}"/>
              </a:ext>
            </a:extLst>
          </p:cNvPr>
          <p:cNvGrpSpPr/>
          <p:nvPr/>
        </p:nvGrpSpPr>
        <p:grpSpPr>
          <a:xfrm>
            <a:off x="2257254" y="3224499"/>
            <a:ext cx="4669795" cy="307777"/>
            <a:chOff x="987939" y="2825398"/>
            <a:chExt cx="4669795" cy="307777"/>
          </a:xfrm>
        </p:grpSpPr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17CD3A84-A40A-4869-9AE5-A1B8B106DA3E}"/>
                </a:ext>
              </a:extLst>
            </p:cNvPr>
            <p:cNvCxnSpPr>
              <a:cxnSpLocks/>
            </p:cNvCxnSpPr>
            <p:nvPr/>
          </p:nvCxnSpPr>
          <p:spPr>
            <a:xfrm>
              <a:off x="3491880" y="2963323"/>
              <a:ext cx="2165854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7A9C0BA2-5418-412B-B3B6-2784F968055C}"/>
                </a:ext>
              </a:extLst>
            </p:cNvPr>
            <p:cNvSpPr txBox="1"/>
            <p:nvPr/>
          </p:nvSpPr>
          <p:spPr>
            <a:xfrm>
              <a:off x="987939" y="2825398"/>
              <a:ext cx="265970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Soleil Lt" panose="00000400000000000000" pitchFamily="50" charset="0"/>
                  <a:ea typeface="Verdana" pitchFamily="34" charset="0"/>
                  <a:cs typeface="Verdana" pitchFamily="34" charset="0"/>
                </a:rPr>
                <a:t>„zu teuer“ (Prohibitivpreis)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9AAABF4C-0EE6-4891-B879-4A8217B6A1F6}"/>
              </a:ext>
            </a:extLst>
          </p:cNvPr>
          <p:cNvGrpSpPr/>
          <p:nvPr/>
        </p:nvGrpSpPr>
        <p:grpSpPr>
          <a:xfrm>
            <a:off x="3276582" y="4738665"/>
            <a:ext cx="3650467" cy="307777"/>
            <a:chOff x="2007267" y="4339564"/>
            <a:chExt cx="3650467" cy="307777"/>
          </a:xfrm>
        </p:grpSpPr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2F466389-4D04-4121-A570-E973C3028A95}"/>
                </a:ext>
              </a:extLst>
            </p:cNvPr>
            <p:cNvCxnSpPr>
              <a:cxnSpLocks/>
            </p:cNvCxnSpPr>
            <p:nvPr/>
          </p:nvCxnSpPr>
          <p:spPr>
            <a:xfrm>
              <a:off x="3491880" y="4475491"/>
              <a:ext cx="2165854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6DCC0185-38E7-419F-8B2A-F88F7EEA9B6A}"/>
                </a:ext>
              </a:extLst>
            </p:cNvPr>
            <p:cNvSpPr txBox="1"/>
            <p:nvPr/>
          </p:nvSpPr>
          <p:spPr>
            <a:xfrm>
              <a:off x="2007267" y="4339564"/>
              <a:ext cx="1266693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Soleil Lt" panose="00000400000000000000" pitchFamily="50" charset="0"/>
                  <a:ea typeface="Verdana" pitchFamily="34" charset="0"/>
                  <a:cs typeface="Verdana" pitchFamily="34" charset="0"/>
                </a:rPr>
                <a:t>„zu günstig“</a:t>
              </a:r>
            </a:p>
          </p:txBody>
        </p:sp>
      </p:grpSp>
      <p:sp>
        <p:nvSpPr>
          <p:cNvPr id="42" name="Ellipse 41">
            <a:extLst>
              <a:ext uri="{FF2B5EF4-FFF2-40B4-BE49-F238E27FC236}">
                <a16:creationId xmlns:a16="http://schemas.microsoft.com/office/drawing/2014/main" id="{52EF6796-6147-4611-AB02-E7CE2B972597}"/>
              </a:ext>
            </a:extLst>
          </p:cNvPr>
          <p:cNvSpPr/>
          <p:nvPr/>
        </p:nvSpPr>
        <p:spPr>
          <a:xfrm>
            <a:off x="5752483" y="4066330"/>
            <a:ext cx="176738" cy="176738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Soleil Lt" panose="00000400000000000000" pitchFamily="50" charset="0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E3D6147-4BF2-4440-84CF-4A336EFBCD7C}"/>
              </a:ext>
            </a:extLst>
          </p:cNvPr>
          <p:cNvSpPr/>
          <p:nvPr/>
        </p:nvSpPr>
        <p:spPr>
          <a:xfrm>
            <a:off x="5752483" y="3814884"/>
            <a:ext cx="176738" cy="176738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Soleil Lt" panose="00000400000000000000" pitchFamily="50" charset="0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A6FEACD-9119-47BC-BF68-FE39B2FC1EEE}"/>
              </a:ext>
            </a:extLst>
          </p:cNvPr>
          <p:cNvSpPr/>
          <p:nvPr/>
        </p:nvSpPr>
        <p:spPr>
          <a:xfrm>
            <a:off x="5752483" y="3563438"/>
            <a:ext cx="176738" cy="176738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Soleil Lt" panose="00000400000000000000" pitchFamily="50" charset="0"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662E5BA-804D-439E-9351-99D822E9B560}"/>
              </a:ext>
            </a:extLst>
          </p:cNvPr>
          <p:cNvSpPr/>
          <p:nvPr/>
        </p:nvSpPr>
        <p:spPr>
          <a:xfrm>
            <a:off x="5752483" y="3275170"/>
            <a:ext cx="176738" cy="176738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Soleil Lt" panose="00000400000000000000" pitchFamily="50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C0FA86B-21D2-4583-BD23-B67CD760E52F}"/>
              </a:ext>
            </a:extLst>
          </p:cNvPr>
          <p:cNvSpPr/>
          <p:nvPr/>
        </p:nvSpPr>
        <p:spPr>
          <a:xfrm>
            <a:off x="5751458" y="4310785"/>
            <a:ext cx="176738" cy="176738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Soleil Lt" panose="00000400000000000000" pitchFamily="50" charset="0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369728D-EB42-4068-90F4-785A04A97A39}"/>
              </a:ext>
            </a:extLst>
          </p:cNvPr>
          <p:cNvSpPr/>
          <p:nvPr/>
        </p:nvSpPr>
        <p:spPr>
          <a:xfrm>
            <a:off x="5744296" y="4555240"/>
            <a:ext cx="176738" cy="176738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Soleil Lt" panose="00000400000000000000" pitchFamily="50" charset="0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5EF6391-D211-452E-A792-FEE3F2FBBEB2}"/>
              </a:ext>
            </a:extLst>
          </p:cNvPr>
          <p:cNvSpPr/>
          <p:nvPr/>
        </p:nvSpPr>
        <p:spPr>
          <a:xfrm>
            <a:off x="5749408" y="4799695"/>
            <a:ext cx="176738" cy="176738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4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Kunden – Preiselastizität bei Preisreduktion</a:t>
            </a:r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407F91FE-80BC-481D-8F66-63C4EEF2DDF6}"/>
              </a:ext>
            </a:extLst>
          </p:cNvPr>
          <p:cNvSpPr>
            <a:spLocks noEditPoints="1"/>
          </p:cNvSpPr>
          <p:nvPr/>
        </p:nvSpPr>
        <p:spPr bwMode="auto">
          <a:xfrm>
            <a:off x="1033463" y="2139950"/>
            <a:ext cx="10198100" cy="3094038"/>
          </a:xfrm>
          <a:custGeom>
            <a:avLst/>
            <a:gdLst>
              <a:gd name="T0" fmla="*/ 0 w 6424"/>
              <a:gd name="T1" fmla="*/ 1949 h 1949"/>
              <a:gd name="T2" fmla="*/ 6424 w 6424"/>
              <a:gd name="T3" fmla="*/ 1949 h 1949"/>
              <a:gd name="T4" fmla="*/ 0 w 6424"/>
              <a:gd name="T5" fmla="*/ 1732 h 1949"/>
              <a:gd name="T6" fmla="*/ 6424 w 6424"/>
              <a:gd name="T7" fmla="*/ 1732 h 1949"/>
              <a:gd name="T8" fmla="*/ 0 w 6424"/>
              <a:gd name="T9" fmla="*/ 1516 h 1949"/>
              <a:gd name="T10" fmla="*/ 6424 w 6424"/>
              <a:gd name="T11" fmla="*/ 1516 h 1949"/>
              <a:gd name="T12" fmla="*/ 0 w 6424"/>
              <a:gd name="T13" fmla="*/ 1299 h 1949"/>
              <a:gd name="T14" fmla="*/ 6424 w 6424"/>
              <a:gd name="T15" fmla="*/ 1299 h 1949"/>
              <a:gd name="T16" fmla="*/ 0 w 6424"/>
              <a:gd name="T17" fmla="*/ 1083 h 1949"/>
              <a:gd name="T18" fmla="*/ 6424 w 6424"/>
              <a:gd name="T19" fmla="*/ 1083 h 1949"/>
              <a:gd name="T20" fmla="*/ 0 w 6424"/>
              <a:gd name="T21" fmla="*/ 866 h 1949"/>
              <a:gd name="T22" fmla="*/ 6424 w 6424"/>
              <a:gd name="T23" fmla="*/ 866 h 1949"/>
              <a:gd name="T24" fmla="*/ 0 w 6424"/>
              <a:gd name="T25" fmla="*/ 650 h 1949"/>
              <a:gd name="T26" fmla="*/ 6424 w 6424"/>
              <a:gd name="T27" fmla="*/ 650 h 1949"/>
              <a:gd name="T28" fmla="*/ 0 w 6424"/>
              <a:gd name="T29" fmla="*/ 433 h 1949"/>
              <a:gd name="T30" fmla="*/ 6424 w 6424"/>
              <a:gd name="T31" fmla="*/ 433 h 1949"/>
              <a:gd name="T32" fmla="*/ 0 w 6424"/>
              <a:gd name="T33" fmla="*/ 217 h 1949"/>
              <a:gd name="T34" fmla="*/ 6424 w 6424"/>
              <a:gd name="T35" fmla="*/ 217 h 1949"/>
              <a:gd name="T36" fmla="*/ 0 w 6424"/>
              <a:gd name="T37" fmla="*/ 0 h 1949"/>
              <a:gd name="T38" fmla="*/ 6424 w 6424"/>
              <a:gd name="T39" fmla="*/ 0 h 1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424" h="1949">
                <a:moveTo>
                  <a:pt x="0" y="1949"/>
                </a:moveTo>
                <a:lnTo>
                  <a:pt x="6424" y="1949"/>
                </a:lnTo>
                <a:moveTo>
                  <a:pt x="0" y="1732"/>
                </a:moveTo>
                <a:lnTo>
                  <a:pt x="6424" y="1732"/>
                </a:lnTo>
                <a:moveTo>
                  <a:pt x="0" y="1516"/>
                </a:moveTo>
                <a:lnTo>
                  <a:pt x="6424" y="1516"/>
                </a:lnTo>
                <a:moveTo>
                  <a:pt x="0" y="1299"/>
                </a:moveTo>
                <a:lnTo>
                  <a:pt x="6424" y="1299"/>
                </a:lnTo>
                <a:moveTo>
                  <a:pt x="0" y="1083"/>
                </a:moveTo>
                <a:lnTo>
                  <a:pt x="6424" y="1083"/>
                </a:lnTo>
                <a:moveTo>
                  <a:pt x="0" y="866"/>
                </a:moveTo>
                <a:lnTo>
                  <a:pt x="6424" y="866"/>
                </a:lnTo>
                <a:moveTo>
                  <a:pt x="0" y="650"/>
                </a:moveTo>
                <a:lnTo>
                  <a:pt x="6424" y="650"/>
                </a:lnTo>
                <a:moveTo>
                  <a:pt x="0" y="433"/>
                </a:moveTo>
                <a:lnTo>
                  <a:pt x="6424" y="433"/>
                </a:lnTo>
                <a:moveTo>
                  <a:pt x="0" y="217"/>
                </a:moveTo>
                <a:lnTo>
                  <a:pt x="6424" y="217"/>
                </a:lnTo>
                <a:moveTo>
                  <a:pt x="0" y="0"/>
                </a:moveTo>
                <a:lnTo>
                  <a:pt x="6424" y="0"/>
                </a:lnTo>
              </a:path>
            </a:pathLst>
          </a:custGeom>
          <a:noFill/>
          <a:ln w="9525" cap="flat">
            <a:solidFill>
              <a:srgbClr val="8C8C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46" name="Line 7">
            <a:extLst>
              <a:ext uri="{FF2B5EF4-FFF2-40B4-BE49-F238E27FC236}">
                <a16:creationId xmlns:a16="http://schemas.microsoft.com/office/drawing/2014/main" id="{45AF62E8-B829-426D-919E-C9E8F327C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3463" y="1795463"/>
            <a:ext cx="10198100" cy="0"/>
          </a:xfrm>
          <a:prstGeom prst="line">
            <a:avLst/>
          </a:prstGeom>
          <a:noFill/>
          <a:ln w="9525" cap="flat">
            <a:solidFill>
              <a:srgbClr val="8C8C9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49" name="Freeform 10">
            <a:extLst>
              <a:ext uri="{FF2B5EF4-FFF2-40B4-BE49-F238E27FC236}">
                <a16:creationId xmlns:a16="http://schemas.microsoft.com/office/drawing/2014/main" id="{047F86BE-D508-4E2E-B267-0D541C3696B3}"/>
              </a:ext>
            </a:extLst>
          </p:cNvPr>
          <p:cNvSpPr>
            <a:spLocks/>
          </p:cNvSpPr>
          <p:nvPr/>
        </p:nvSpPr>
        <p:spPr bwMode="auto">
          <a:xfrm>
            <a:off x="1198563" y="1989138"/>
            <a:ext cx="9867900" cy="1514475"/>
          </a:xfrm>
          <a:custGeom>
            <a:avLst/>
            <a:gdLst>
              <a:gd name="T0" fmla="*/ 0 w 6216"/>
              <a:gd name="T1" fmla="*/ 531 h 954"/>
              <a:gd name="T2" fmla="*/ 207 w 6216"/>
              <a:gd name="T3" fmla="*/ 222 h 954"/>
              <a:gd name="T4" fmla="*/ 414 w 6216"/>
              <a:gd name="T5" fmla="*/ 275 h 954"/>
              <a:gd name="T6" fmla="*/ 622 w 6216"/>
              <a:gd name="T7" fmla="*/ 263 h 954"/>
              <a:gd name="T8" fmla="*/ 829 w 6216"/>
              <a:gd name="T9" fmla="*/ 108 h 954"/>
              <a:gd name="T10" fmla="*/ 1036 w 6216"/>
              <a:gd name="T11" fmla="*/ 160 h 954"/>
              <a:gd name="T12" fmla="*/ 1243 w 6216"/>
              <a:gd name="T13" fmla="*/ 131 h 954"/>
              <a:gd name="T14" fmla="*/ 1450 w 6216"/>
              <a:gd name="T15" fmla="*/ 526 h 954"/>
              <a:gd name="T16" fmla="*/ 1658 w 6216"/>
              <a:gd name="T17" fmla="*/ 378 h 954"/>
              <a:gd name="T18" fmla="*/ 1865 w 6216"/>
              <a:gd name="T19" fmla="*/ 895 h 954"/>
              <a:gd name="T20" fmla="*/ 2072 w 6216"/>
              <a:gd name="T21" fmla="*/ 674 h 954"/>
              <a:gd name="T22" fmla="*/ 2279 w 6216"/>
              <a:gd name="T23" fmla="*/ 198 h 954"/>
              <a:gd name="T24" fmla="*/ 2486 w 6216"/>
              <a:gd name="T25" fmla="*/ 0 h 954"/>
              <a:gd name="T26" fmla="*/ 2694 w 6216"/>
              <a:gd name="T27" fmla="*/ 290 h 954"/>
              <a:gd name="T28" fmla="*/ 2901 w 6216"/>
              <a:gd name="T29" fmla="*/ 156 h 954"/>
              <a:gd name="T30" fmla="*/ 3108 w 6216"/>
              <a:gd name="T31" fmla="*/ 464 h 954"/>
              <a:gd name="T32" fmla="*/ 3315 w 6216"/>
              <a:gd name="T33" fmla="*/ 90 h 954"/>
              <a:gd name="T34" fmla="*/ 3522 w 6216"/>
              <a:gd name="T35" fmla="*/ 106 h 954"/>
              <a:gd name="T36" fmla="*/ 3730 w 6216"/>
              <a:gd name="T37" fmla="*/ 106 h 954"/>
              <a:gd name="T38" fmla="*/ 3937 w 6216"/>
              <a:gd name="T39" fmla="*/ 126 h 954"/>
              <a:gd name="T40" fmla="*/ 4144 w 6216"/>
              <a:gd name="T41" fmla="*/ 529 h 954"/>
              <a:gd name="T42" fmla="*/ 4351 w 6216"/>
              <a:gd name="T43" fmla="*/ 329 h 954"/>
              <a:gd name="T44" fmla="*/ 4558 w 6216"/>
              <a:gd name="T45" fmla="*/ 107 h 954"/>
              <a:gd name="T46" fmla="*/ 4766 w 6216"/>
              <a:gd name="T47" fmla="*/ 179 h 954"/>
              <a:gd name="T48" fmla="*/ 4973 w 6216"/>
              <a:gd name="T49" fmla="*/ 85 h 954"/>
              <a:gd name="T50" fmla="*/ 5180 w 6216"/>
              <a:gd name="T51" fmla="*/ 384 h 954"/>
              <a:gd name="T52" fmla="*/ 5387 w 6216"/>
              <a:gd name="T53" fmla="*/ 954 h 954"/>
              <a:gd name="T54" fmla="*/ 5594 w 6216"/>
              <a:gd name="T55" fmla="*/ 805 h 954"/>
              <a:gd name="T56" fmla="*/ 5802 w 6216"/>
              <a:gd name="T57" fmla="*/ 810 h 954"/>
              <a:gd name="T58" fmla="*/ 6009 w 6216"/>
              <a:gd name="T59" fmla="*/ 226 h 954"/>
              <a:gd name="T60" fmla="*/ 6216 w 6216"/>
              <a:gd name="T61" fmla="*/ 398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216" h="954">
                <a:moveTo>
                  <a:pt x="0" y="531"/>
                </a:moveTo>
                <a:lnTo>
                  <a:pt x="207" y="222"/>
                </a:lnTo>
                <a:lnTo>
                  <a:pt x="414" y="275"/>
                </a:lnTo>
                <a:lnTo>
                  <a:pt x="622" y="263"/>
                </a:lnTo>
                <a:lnTo>
                  <a:pt x="829" y="108"/>
                </a:lnTo>
                <a:lnTo>
                  <a:pt x="1036" y="160"/>
                </a:lnTo>
                <a:lnTo>
                  <a:pt x="1243" y="131"/>
                </a:lnTo>
                <a:lnTo>
                  <a:pt x="1450" y="526"/>
                </a:lnTo>
                <a:lnTo>
                  <a:pt x="1658" y="378"/>
                </a:lnTo>
                <a:lnTo>
                  <a:pt x="1865" y="895"/>
                </a:lnTo>
                <a:lnTo>
                  <a:pt x="2072" y="674"/>
                </a:lnTo>
                <a:lnTo>
                  <a:pt x="2279" y="198"/>
                </a:lnTo>
                <a:lnTo>
                  <a:pt x="2486" y="0"/>
                </a:lnTo>
                <a:lnTo>
                  <a:pt x="2694" y="290"/>
                </a:lnTo>
                <a:lnTo>
                  <a:pt x="2901" y="156"/>
                </a:lnTo>
                <a:lnTo>
                  <a:pt x="3108" y="464"/>
                </a:lnTo>
                <a:lnTo>
                  <a:pt x="3315" y="90"/>
                </a:lnTo>
                <a:lnTo>
                  <a:pt x="3522" y="106"/>
                </a:lnTo>
                <a:lnTo>
                  <a:pt x="3730" y="106"/>
                </a:lnTo>
                <a:lnTo>
                  <a:pt x="3937" y="126"/>
                </a:lnTo>
                <a:lnTo>
                  <a:pt x="4144" y="529"/>
                </a:lnTo>
                <a:lnTo>
                  <a:pt x="4351" y="329"/>
                </a:lnTo>
                <a:lnTo>
                  <a:pt x="4558" y="107"/>
                </a:lnTo>
                <a:lnTo>
                  <a:pt x="4766" y="179"/>
                </a:lnTo>
                <a:lnTo>
                  <a:pt x="4973" y="85"/>
                </a:lnTo>
                <a:lnTo>
                  <a:pt x="5180" y="384"/>
                </a:lnTo>
                <a:lnTo>
                  <a:pt x="5387" y="954"/>
                </a:lnTo>
                <a:lnTo>
                  <a:pt x="5594" y="805"/>
                </a:lnTo>
                <a:lnTo>
                  <a:pt x="5802" y="810"/>
                </a:lnTo>
                <a:lnTo>
                  <a:pt x="6009" y="226"/>
                </a:lnTo>
                <a:lnTo>
                  <a:pt x="6216" y="398"/>
                </a:lnTo>
              </a:path>
            </a:pathLst>
          </a:custGeom>
          <a:noFill/>
          <a:ln w="47625" cap="rnd">
            <a:solidFill>
              <a:srgbClr val="00264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577D7130-9A81-4B48-89D0-AD5DAAECB137}"/>
              </a:ext>
            </a:extLst>
          </p:cNvPr>
          <p:cNvSpPr>
            <a:spLocks noEditPoints="1"/>
          </p:cNvSpPr>
          <p:nvPr/>
        </p:nvSpPr>
        <p:spPr bwMode="auto">
          <a:xfrm>
            <a:off x="1184275" y="2473325"/>
            <a:ext cx="9864725" cy="28575"/>
          </a:xfrm>
          <a:custGeom>
            <a:avLst/>
            <a:gdLst>
              <a:gd name="T0" fmla="*/ 338 w 25888"/>
              <a:gd name="T1" fmla="*/ 75 h 75"/>
              <a:gd name="T2" fmla="*/ 825 w 25888"/>
              <a:gd name="T3" fmla="*/ 37 h 75"/>
              <a:gd name="T4" fmla="*/ 1238 w 25888"/>
              <a:gd name="T5" fmla="*/ 0 h 75"/>
              <a:gd name="T6" fmla="*/ 1501 w 25888"/>
              <a:gd name="T7" fmla="*/ 37 h 75"/>
              <a:gd name="T8" fmla="*/ 1989 w 25888"/>
              <a:gd name="T9" fmla="*/ 75 h 75"/>
              <a:gd name="T10" fmla="*/ 2439 w 25888"/>
              <a:gd name="T11" fmla="*/ 0 h 75"/>
              <a:gd name="T12" fmla="*/ 2739 w 25888"/>
              <a:gd name="T13" fmla="*/ 0 h 75"/>
              <a:gd name="T14" fmla="*/ 3189 w 25888"/>
              <a:gd name="T15" fmla="*/ 75 h 75"/>
              <a:gd name="T16" fmla="*/ 3677 w 25888"/>
              <a:gd name="T17" fmla="*/ 37 h 75"/>
              <a:gd name="T18" fmla="*/ 4089 w 25888"/>
              <a:gd name="T19" fmla="*/ 0 h 75"/>
              <a:gd name="T20" fmla="*/ 4352 w 25888"/>
              <a:gd name="T21" fmla="*/ 37 h 75"/>
              <a:gd name="T22" fmla="*/ 4840 w 25888"/>
              <a:gd name="T23" fmla="*/ 75 h 75"/>
              <a:gd name="T24" fmla="*/ 5290 w 25888"/>
              <a:gd name="T25" fmla="*/ 0 h 75"/>
              <a:gd name="T26" fmla="*/ 5590 w 25888"/>
              <a:gd name="T27" fmla="*/ 0 h 75"/>
              <a:gd name="T28" fmla="*/ 6040 w 25888"/>
              <a:gd name="T29" fmla="*/ 75 h 75"/>
              <a:gd name="T30" fmla="*/ 6528 w 25888"/>
              <a:gd name="T31" fmla="*/ 37 h 75"/>
              <a:gd name="T32" fmla="*/ 6941 w 25888"/>
              <a:gd name="T33" fmla="*/ 0 h 75"/>
              <a:gd name="T34" fmla="*/ 7204 w 25888"/>
              <a:gd name="T35" fmla="*/ 37 h 75"/>
              <a:gd name="T36" fmla="*/ 7691 w 25888"/>
              <a:gd name="T37" fmla="*/ 75 h 75"/>
              <a:gd name="T38" fmla="*/ 8142 w 25888"/>
              <a:gd name="T39" fmla="*/ 0 h 75"/>
              <a:gd name="T40" fmla="*/ 8442 w 25888"/>
              <a:gd name="T41" fmla="*/ 0 h 75"/>
              <a:gd name="T42" fmla="*/ 8892 w 25888"/>
              <a:gd name="T43" fmla="*/ 75 h 75"/>
              <a:gd name="T44" fmla="*/ 9380 w 25888"/>
              <a:gd name="T45" fmla="*/ 37 h 75"/>
              <a:gd name="T46" fmla="*/ 9792 w 25888"/>
              <a:gd name="T47" fmla="*/ 0 h 75"/>
              <a:gd name="T48" fmla="*/ 10055 w 25888"/>
              <a:gd name="T49" fmla="*/ 37 h 75"/>
              <a:gd name="T50" fmla="*/ 10543 w 25888"/>
              <a:gd name="T51" fmla="*/ 75 h 75"/>
              <a:gd name="T52" fmla="*/ 10993 w 25888"/>
              <a:gd name="T53" fmla="*/ 0 h 75"/>
              <a:gd name="T54" fmla="*/ 11293 w 25888"/>
              <a:gd name="T55" fmla="*/ 0 h 75"/>
              <a:gd name="T56" fmla="*/ 11743 w 25888"/>
              <a:gd name="T57" fmla="*/ 75 h 75"/>
              <a:gd name="T58" fmla="*/ 12231 w 25888"/>
              <a:gd name="T59" fmla="*/ 37 h 75"/>
              <a:gd name="T60" fmla="*/ 12644 w 25888"/>
              <a:gd name="T61" fmla="*/ 0 h 75"/>
              <a:gd name="T62" fmla="*/ 12906 w 25888"/>
              <a:gd name="T63" fmla="*/ 37 h 75"/>
              <a:gd name="T64" fmla="*/ 13394 w 25888"/>
              <a:gd name="T65" fmla="*/ 75 h 75"/>
              <a:gd name="T66" fmla="*/ 13844 w 25888"/>
              <a:gd name="T67" fmla="*/ 0 h 75"/>
              <a:gd name="T68" fmla="*/ 14145 w 25888"/>
              <a:gd name="T69" fmla="*/ 0 h 75"/>
              <a:gd name="T70" fmla="*/ 14595 w 25888"/>
              <a:gd name="T71" fmla="*/ 75 h 75"/>
              <a:gd name="T72" fmla="*/ 15083 w 25888"/>
              <a:gd name="T73" fmla="*/ 37 h 75"/>
              <a:gd name="T74" fmla="*/ 15495 w 25888"/>
              <a:gd name="T75" fmla="*/ 0 h 75"/>
              <a:gd name="T76" fmla="*/ 15758 w 25888"/>
              <a:gd name="T77" fmla="*/ 37 h 75"/>
              <a:gd name="T78" fmla="*/ 16246 w 25888"/>
              <a:gd name="T79" fmla="*/ 75 h 75"/>
              <a:gd name="T80" fmla="*/ 16696 w 25888"/>
              <a:gd name="T81" fmla="*/ 0 h 75"/>
              <a:gd name="T82" fmla="*/ 16996 w 25888"/>
              <a:gd name="T83" fmla="*/ 0 h 75"/>
              <a:gd name="T84" fmla="*/ 17446 w 25888"/>
              <a:gd name="T85" fmla="*/ 75 h 75"/>
              <a:gd name="T86" fmla="*/ 17934 w 25888"/>
              <a:gd name="T87" fmla="*/ 37 h 75"/>
              <a:gd name="T88" fmla="*/ 18347 w 25888"/>
              <a:gd name="T89" fmla="*/ 0 h 75"/>
              <a:gd name="T90" fmla="*/ 18609 w 25888"/>
              <a:gd name="T91" fmla="*/ 37 h 75"/>
              <a:gd name="T92" fmla="*/ 19097 w 25888"/>
              <a:gd name="T93" fmla="*/ 75 h 75"/>
              <a:gd name="T94" fmla="*/ 19547 w 25888"/>
              <a:gd name="T95" fmla="*/ 0 h 75"/>
              <a:gd name="T96" fmla="*/ 19847 w 25888"/>
              <a:gd name="T97" fmla="*/ 0 h 75"/>
              <a:gd name="T98" fmla="*/ 20298 w 25888"/>
              <a:gd name="T99" fmla="*/ 75 h 75"/>
              <a:gd name="T100" fmla="*/ 20785 w 25888"/>
              <a:gd name="T101" fmla="*/ 37 h 75"/>
              <a:gd name="T102" fmla="*/ 21198 w 25888"/>
              <a:gd name="T103" fmla="*/ 0 h 75"/>
              <a:gd name="T104" fmla="*/ 21461 w 25888"/>
              <a:gd name="T105" fmla="*/ 37 h 75"/>
              <a:gd name="T106" fmla="*/ 21948 w 25888"/>
              <a:gd name="T107" fmla="*/ 75 h 75"/>
              <a:gd name="T108" fmla="*/ 22399 w 25888"/>
              <a:gd name="T109" fmla="*/ 0 h 75"/>
              <a:gd name="T110" fmla="*/ 22699 w 25888"/>
              <a:gd name="T111" fmla="*/ 0 h 75"/>
              <a:gd name="T112" fmla="*/ 23149 w 25888"/>
              <a:gd name="T113" fmla="*/ 75 h 75"/>
              <a:gd name="T114" fmla="*/ 23637 w 25888"/>
              <a:gd name="T115" fmla="*/ 37 h 75"/>
              <a:gd name="T116" fmla="*/ 24049 w 25888"/>
              <a:gd name="T117" fmla="*/ 0 h 75"/>
              <a:gd name="T118" fmla="*/ 24312 w 25888"/>
              <a:gd name="T119" fmla="*/ 37 h 75"/>
              <a:gd name="T120" fmla="*/ 24800 w 25888"/>
              <a:gd name="T121" fmla="*/ 75 h 75"/>
              <a:gd name="T122" fmla="*/ 25250 w 25888"/>
              <a:gd name="T123" fmla="*/ 0 h 75"/>
              <a:gd name="T124" fmla="*/ 25550 w 25888"/>
              <a:gd name="T125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88" h="75">
                <a:moveTo>
                  <a:pt x="37" y="0"/>
                </a:moveTo>
                <a:lnTo>
                  <a:pt x="38" y="0"/>
                </a:lnTo>
                <a:cubicBezTo>
                  <a:pt x="58" y="0"/>
                  <a:pt x="75" y="17"/>
                  <a:pt x="75" y="37"/>
                </a:cubicBezTo>
                <a:cubicBezTo>
                  <a:pt x="75" y="58"/>
                  <a:pt x="58" y="75"/>
                  <a:pt x="38" y="75"/>
                </a:cubicBezTo>
                <a:lnTo>
                  <a:pt x="37" y="75"/>
                </a:lnTo>
                <a:cubicBezTo>
                  <a:pt x="17" y="75"/>
                  <a:pt x="0" y="58"/>
                  <a:pt x="0" y="37"/>
                </a:cubicBezTo>
                <a:cubicBezTo>
                  <a:pt x="0" y="17"/>
                  <a:pt x="17" y="0"/>
                  <a:pt x="37" y="0"/>
                </a:cubicBezTo>
                <a:close/>
                <a:moveTo>
                  <a:pt x="188" y="0"/>
                </a:moveTo>
                <a:lnTo>
                  <a:pt x="188" y="0"/>
                </a:lnTo>
                <a:cubicBezTo>
                  <a:pt x="208" y="0"/>
                  <a:pt x="225" y="17"/>
                  <a:pt x="225" y="37"/>
                </a:cubicBezTo>
                <a:cubicBezTo>
                  <a:pt x="225" y="58"/>
                  <a:pt x="208" y="75"/>
                  <a:pt x="188" y="75"/>
                </a:cubicBezTo>
                <a:lnTo>
                  <a:pt x="188" y="75"/>
                </a:lnTo>
                <a:cubicBezTo>
                  <a:pt x="167" y="75"/>
                  <a:pt x="150" y="58"/>
                  <a:pt x="150" y="37"/>
                </a:cubicBezTo>
                <a:cubicBezTo>
                  <a:pt x="150" y="17"/>
                  <a:pt x="167" y="0"/>
                  <a:pt x="188" y="0"/>
                </a:cubicBezTo>
                <a:close/>
                <a:moveTo>
                  <a:pt x="338" y="0"/>
                </a:moveTo>
                <a:lnTo>
                  <a:pt x="338" y="0"/>
                </a:lnTo>
                <a:cubicBezTo>
                  <a:pt x="358" y="0"/>
                  <a:pt x="375" y="17"/>
                  <a:pt x="375" y="37"/>
                </a:cubicBezTo>
                <a:cubicBezTo>
                  <a:pt x="375" y="58"/>
                  <a:pt x="358" y="75"/>
                  <a:pt x="338" y="75"/>
                </a:cubicBezTo>
                <a:lnTo>
                  <a:pt x="338" y="75"/>
                </a:lnTo>
                <a:cubicBezTo>
                  <a:pt x="317" y="75"/>
                  <a:pt x="300" y="58"/>
                  <a:pt x="300" y="37"/>
                </a:cubicBezTo>
                <a:cubicBezTo>
                  <a:pt x="300" y="17"/>
                  <a:pt x="317" y="0"/>
                  <a:pt x="338" y="0"/>
                </a:cubicBezTo>
                <a:close/>
                <a:moveTo>
                  <a:pt x="488" y="0"/>
                </a:moveTo>
                <a:lnTo>
                  <a:pt x="488" y="0"/>
                </a:lnTo>
                <a:cubicBezTo>
                  <a:pt x="508" y="0"/>
                  <a:pt x="525" y="17"/>
                  <a:pt x="525" y="37"/>
                </a:cubicBezTo>
                <a:cubicBezTo>
                  <a:pt x="525" y="58"/>
                  <a:pt x="508" y="75"/>
                  <a:pt x="488" y="75"/>
                </a:cubicBezTo>
                <a:lnTo>
                  <a:pt x="488" y="75"/>
                </a:lnTo>
                <a:cubicBezTo>
                  <a:pt x="467" y="75"/>
                  <a:pt x="450" y="58"/>
                  <a:pt x="450" y="37"/>
                </a:cubicBezTo>
                <a:cubicBezTo>
                  <a:pt x="450" y="17"/>
                  <a:pt x="467" y="0"/>
                  <a:pt x="488" y="0"/>
                </a:cubicBezTo>
                <a:close/>
                <a:moveTo>
                  <a:pt x="638" y="0"/>
                </a:moveTo>
                <a:lnTo>
                  <a:pt x="638" y="0"/>
                </a:lnTo>
                <a:cubicBezTo>
                  <a:pt x="659" y="0"/>
                  <a:pt x="675" y="17"/>
                  <a:pt x="675" y="37"/>
                </a:cubicBezTo>
                <a:cubicBezTo>
                  <a:pt x="675" y="58"/>
                  <a:pt x="659" y="75"/>
                  <a:pt x="638" y="75"/>
                </a:cubicBezTo>
                <a:lnTo>
                  <a:pt x="638" y="75"/>
                </a:lnTo>
                <a:cubicBezTo>
                  <a:pt x="617" y="75"/>
                  <a:pt x="600" y="58"/>
                  <a:pt x="600" y="37"/>
                </a:cubicBezTo>
                <a:cubicBezTo>
                  <a:pt x="600" y="17"/>
                  <a:pt x="617" y="0"/>
                  <a:pt x="638" y="0"/>
                </a:cubicBezTo>
                <a:close/>
                <a:moveTo>
                  <a:pt x="788" y="0"/>
                </a:moveTo>
                <a:lnTo>
                  <a:pt x="788" y="0"/>
                </a:lnTo>
                <a:cubicBezTo>
                  <a:pt x="809" y="0"/>
                  <a:pt x="825" y="17"/>
                  <a:pt x="825" y="37"/>
                </a:cubicBezTo>
                <a:cubicBezTo>
                  <a:pt x="825" y="58"/>
                  <a:pt x="809" y="75"/>
                  <a:pt x="788" y="75"/>
                </a:cubicBezTo>
                <a:lnTo>
                  <a:pt x="788" y="75"/>
                </a:lnTo>
                <a:cubicBezTo>
                  <a:pt x="767" y="75"/>
                  <a:pt x="750" y="58"/>
                  <a:pt x="750" y="37"/>
                </a:cubicBezTo>
                <a:cubicBezTo>
                  <a:pt x="750" y="17"/>
                  <a:pt x="767" y="0"/>
                  <a:pt x="788" y="0"/>
                </a:cubicBezTo>
                <a:close/>
                <a:moveTo>
                  <a:pt x="938" y="0"/>
                </a:moveTo>
                <a:lnTo>
                  <a:pt x="938" y="0"/>
                </a:lnTo>
                <a:cubicBezTo>
                  <a:pt x="959" y="0"/>
                  <a:pt x="975" y="17"/>
                  <a:pt x="975" y="37"/>
                </a:cubicBezTo>
                <a:cubicBezTo>
                  <a:pt x="975" y="58"/>
                  <a:pt x="959" y="75"/>
                  <a:pt x="938" y="75"/>
                </a:cubicBezTo>
                <a:lnTo>
                  <a:pt x="938" y="75"/>
                </a:lnTo>
                <a:cubicBezTo>
                  <a:pt x="917" y="75"/>
                  <a:pt x="900" y="58"/>
                  <a:pt x="900" y="37"/>
                </a:cubicBezTo>
                <a:cubicBezTo>
                  <a:pt x="900" y="17"/>
                  <a:pt x="917" y="0"/>
                  <a:pt x="938" y="0"/>
                </a:cubicBezTo>
                <a:close/>
                <a:moveTo>
                  <a:pt x="1088" y="0"/>
                </a:moveTo>
                <a:lnTo>
                  <a:pt x="1088" y="0"/>
                </a:lnTo>
                <a:cubicBezTo>
                  <a:pt x="1109" y="0"/>
                  <a:pt x="1126" y="17"/>
                  <a:pt x="1126" y="37"/>
                </a:cubicBezTo>
                <a:cubicBezTo>
                  <a:pt x="1126" y="58"/>
                  <a:pt x="1109" y="75"/>
                  <a:pt x="1088" y="75"/>
                </a:cubicBezTo>
                <a:lnTo>
                  <a:pt x="1088" y="75"/>
                </a:lnTo>
                <a:cubicBezTo>
                  <a:pt x="1067" y="75"/>
                  <a:pt x="1050" y="58"/>
                  <a:pt x="1050" y="37"/>
                </a:cubicBezTo>
                <a:cubicBezTo>
                  <a:pt x="1050" y="17"/>
                  <a:pt x="1067" y="0"/>
                  <a:pt x="1088" y="0"/>
                </a:cubicBezTo>
                <a:close/>
                <a:moveTo>
                  <a:pt x="1238" y="0"/>
                </a:moveTo>
                <a:lnTo>
                  <a:pt x="1238" y="0"/>
                </a:lnTo>
                <a:cubicBezTo>
                  <a:pt x="1259" y="0"/>
                  <a:pt x="1276" y="17"/>
                  <a:pt x="1276" y="37"/>
                </a:cubicBezTo>
                <a:cubicBezTo>
                  <a:pt x="1276" y="58"/>
                  <a:pt x="1259" y="75"/>
                  <a:pt x="1238" y="75"/>
                </a:cubicBezTo>
                <a:lnTo>
                  <a:pt x="1238" y="75"/>
                </a:lnTo>
                <a:cubicBezTo>
                  <a:pt x="1217" y="75"/>
                  <a:pt x="1201" y="58"/>
                  <a:pt x="1201" y="37"/>
                </a:cubicBezTo>
                <a:cubicBezTo>
                  <a:pt x="1201" y="17"/>
                  <a:pt x="1217" y="0"/>
                  <a:pt x="1238" y="0"/>
                </a:cubicBezTo>
                <a:close/>
                <a:moveTo>
                  <a:pt x="1388" y="0"/>
                </a:moveTo>
                <a:lnTo>
                  <a:pt x="1388" y="0"/>
                </a:lnTo>
                <a:cubicBezTo>
                  <a:pt x="1409" y="0"/>
                  <a:pt x="1426" y="17"/>
                  <a:pt x="1426" y="37"/>
                </a:cubicBezTo>
                <a:cubicBezTo>
                  <a:pt x="1426" y="58"/>
                  <a:pt x="1409" y="75"/>
                  <a:pt x="1388" y="75"/>
                </a:cubicBezTo>
                <a:lnTo>
                  <a:pt x="1388" y="75"/>
                </a:lnTo>
                <a:cubicBezTo>
                  <a:pt x="1367" y="75"/>
                  <a:pt x="1351" y="58"/>
                  <a:pt x="1351" y="37"/>
                </a:cubicBezTo>
                <a:cubicBezTo>
                  <a:pt x="1351" y="17"/>
                  <a:pt x="1367" y="0"/>
                  <a:pt x="1388" y="0"/>
                </a:cubicBezTo>
                <a:close/>
                <a:moveTo>
                  <a:pt x="1538" y="0"/>
                </a:moveTo>
                <a:lnTo>
                  <a:pt x="1538" y="0"/>
                </a:lnTo>
                <a:cubicBezTo>
                  <a:pt x="1559" y="0"/>
                  <a:pt x="1576" y="17"/>
                  <a:pt x="1576" y="37"/>
                </a:cubicBezTo>
                <a:cubicBezTo>
                  <a:pt x="1576" y="58"/>
                  <a:pt x="1559" y="75"/>
                  <a:pt x="1538" y="75"/>
                </a:cubicBezTo>
                <a:lnTo>
                  <a:pt x="1538" y="75"/>
                </a:lnTo>
                <a:cubicBezTo>
                  <a:pt x="1518" y="75"/>
                  <a:pt x="1501" y="58"/>
                  <a:pt x="1501" y="37"/>
                </a:cubicBezTo>
                <a:cubicBezTo>
                  <a:pt x="1501" y="17"/>
                  <a:pt x="1518" y="0"/>
                  <a:pt x="1538" y="0"/>
                </a:cubicBezTo>
                <a:close/>
                <a:moveTo>
                  <a:pt x="1688" y="0"/>
                </a:moveTo>
                <a:lnTo>
                  <a:pt x="1688" y="0"/>
                </a:lnTo>
                <a:cubicBezTo>
                  <a:pt x="1709" y="0"/>
                  <a:pt x="1726" y="17"/>
                  <a:pt x="1726" y="37"/>
                </a:cubicBezTo>
                <a:cubicBezTo>
                  <a:pt x="1726" y="58"/>
                  <a:pt x="1709" y="75"/>
                  <a:pt x="1688" y="75"/>
                </a:cubicBezTo>
                <a:lnTo>
                  <a:pt x="1688" y="75"/>
                </a:lnTo>
                <a:cubicBezTo>
                  <a:pt x="1668" y="75"/>
                  <a:pt x="1651" y="58"/>
                  <a:pt x="1651" y="37"/>
                </a:cubicBezTo>
                <a:cubicBezTo>
                  <a:pt x="1651" y="17"/>
                  <a:pt x="1668" y="0"/>
                  <a:pt x="1688" y="0"/>
                </a:cubicBezTo>
                <a:close/>
                <a:moveTo>
                  <a:pt x="1838" y="0"/>
                </a:moveTo>
                <a:lnTo>
                  <a:pt x="1838" y="0"/>
                </a:lnTo>
                <a:cubicBezTo>
                  <a:pt x="1859" y="0"/>
                  <a:pt x="1876" y="17"/>
                  <a:pt x="1876" y="37"/>
                </a:cubicBezTo>
                <a:cubicBezTo>
                  <a:pt x="1876" y="58"/>
                  <a:pt x="1859" y="75"/>
                  <a:pt x="1838" y="75"/>
                </a:cubicBezTo>
                <a:lnTo>
                  <a:pt x="1838" y="75"/>
                </a:lnTo>
                <a:cubicBezTo>
                  <a:pt x="1818" y="75"/>
                  <a:pt x="1801" y="58"/>
                  <a:pt x="1801" y="37"/>
                </a:cubicBezTo>
                <a:cubicBezTo>
                  <a:pt x="1801" y="17"/>
                  <a:pt x="1818" y="0"/>
                  <a:pt x="1838" y="0"/>
                </a:cubicBezTo>
                <a:close/>
                <a:moveTo>
                  <a:pt x="1988" y="0"/>
                </a:moveTo>
                <a:lnTo>
                  <a:pt x="1989" y="0"/>
                </a:lnTo>
                <a:cubicBezTo>
                  <a:pt x="2009" y="0"/>
                  <a:pt x="2026" y="17"/>
                  <a:pt x="2026" y="37"/>
                </a:cubicBezTo>
                <a:cubicBezTo>
                  <a:pt x="2026" y="58"/>
                  <a:pt x="2009" y="75"/>
                  <a:pt x="1989" y="75"/>
                </a:cubicBezTo>
                <a:lnTo>
                  <a:pt x="1988" y="75"/>
                </a:lnTo>
                <a:cubicBezTo>
                  <a:pt x="1968" y="75"/>
                  <a:pt x="1951" y="58"/>
                  <a:pt x="1951" y="37"/>
                </a:cubicBezTo>
                <a:cubicBezTo>
                  <a:pt x="1951" y="17"/>
                  <a:pt x="1968" y="0"/>
                  <a:pt x="1988" y="0"/>
                </a:cubicBezTo>
                <a:close/>
                <a:moveTo>
                  <a:pt x="2139" y="0"/>
                </a:moveTo>
                <a:lnTo>
                  <a:pt x="2139" y="0"/>
                </a:lnTo>
                <a:cubicBezTo>
                  <a:pt x="2159" y="0"/>
                  <a:pt x="2176" y="17"/>
                  <a:pt x="2176" y="37"/>
                </a:cubicBezTo>
                <a:cubicBezTo>
                  <a:pt x="2176" y="58"/>
                  <a:pt x="2159" y="75"/>
                  <a:pt x="2139" y="75"/>
                </a:cubicBezTo>
                <a:lnTo>
                  <a:pt x="2139" y="75"/>
                </a:lnTo>
                <a:cubicBezTo>
                  <a:pt x="2118" y="75"/>
                  <a:pt x="2101" y="58"/>
                  <a:pt x="2101" y="37"/>
                </a:cubicBezTo>
                <a:cubicBezTo>
                  <a:pt x="2101" y="17"/>
                  <a:pt x="2118" y="0"/>
                  <a:pt x="2139" y="0"/>
                </a:cubicBezTo>
                <a:close/>
                <a:moveTo>
                  <a:pt x="2289" y="0"/>
                </a:moveTo>
                <a:lnTo>
                  <a:pt x="2289" y="0"/>
                </a:lnTo>
                <a:cubicBezTo>
                  <a:pt x="2309" y="0"/>
                  <a:pt x="2326" y="17"/>
                  <a:pt x="2326" y="37"/>
                </a:cubicBezTo>
                <a:cubicBezTo>
                  <a:pt x="2326" y="58"/>
                  <a:pt x="2309" y="75"/>
                  <a:pt x="2289" y="75"/>
                </a:cubicBezTo>
                <a:lnTo>
                  <a:pt x="2289" y="75"/>
                </a:lnTo>
                <a:cubicBezTo>
                  <a:pt x="2268" y="75"/>
                  <a:pt x="2251" y="58"/>
                  <a:pt x="2251" y="37"/>
                </a:cubicBezTo>
                <a:cubicBezTo>
                  <a:pt x="2251" y="17"/>
                  <a:pt x="2268" y="0"/>
                  <a:pt x="2289" y="0"/>
                </a:cubicBezTo>
                <a:close/>
                <a:moveTo>
                  <a:pt x="2439" y="0"/>
                </a:moveTo>
                <a:lnTo>
                  <a:pt x="2439" y="0"/>
                </a:lnTo>
                <a:cubicBezTo>
                  <a:pt x="2459" y="0"/>
                  <a:pt x="2476" y="17"/>
                  <a:pt x="2476" y="37"/>
                </a:cubicBezTo>
                <a:cubicBezTo>
                  <a:pt x="2476" y="58"/>
                  <a:pt x="2459" y="75"/>
                  <a:pt x="2439" y="75"/>
                </a:cubicBezTo>
                <a:lnTo>
                  <a:pt x="2439" y="75"/>
                </a:lnTo>
                <a:cubicBezTo>
                  <a:pt x="2418" y="75"/>
                  <a:pt x="2401" y="58"/>
                  <a:pt x="2401" y="37"/>
                </a:cubicBezTo>
                <a:cubicBezTo>
                  <a:pt x="2401" y="17"/>
                  <a:pt x="2418" y="0"/>
                  <a:pt x="2439" y="0"/>
                </a:cubicBezTo>
                <a:close/>
                <a:moveTo>
                  <a:pt x="2589" y="0"/>
                </a:moveTo>
                <a:lnTo>
                  <a:pt x="2589" y="0"/>
                </a:lnTo>
                <a:cubicBezTo>
                  <a:pt x="2610" y="0"/>
                  <a:pt x="2626" y="17"/>
                  <a:pt x="2626" y="37"/>
                </a:cubicBezTo>
                <a:cubicBezTo>
                  <a:pt x="2626" y="58"/>
                  <a:pt x="2610" y="75"/>
                  <a:pt x="2589" y="75"/>
                </a:cubicBezTo>
                <a:lnTo>
                  <a:pt x="2589" y="75"/>
                </a:lnTo>
                <a:cubicBezTo>
                  <a:pt x="2568" y="75"/>
                  <a:pt x="2551" y="58"/>
                  <a:pt x="2551" y="37"/>
                </a:cubicBezTo>
                <a:cubicBezTo>
                  <a:pt x="2551" y="17"/>
                  <a:pt x="2568" y="0"/>
                  <a:pt x="2589" y="0"/>
                </a:cubicBezTo>
                <a:close/>
                <a:moveTo>
                  <a:pt x="2739" y="0"/>
                </a:moveTo>
                <a:lnTo>
                  <a:pt x="2739" y="0"/>
                </a:lnTo>
                <a:cubicBezTo>
                  <a:pt x="2760" y="0"/>
                  <a:pt x="2776" y="17"/>
                  <a:pt x="2776" y="37"/>
                </a:cubicBezTo>
                <a:cubicBezTo>
                  <a:pt x="2776" y="58"/>
                  <a:pt x="2760" y="75"/>
                  <a:pt x="2739" y="75"/>
                </a:cubicBezTo>
                <a:lnTo>
                  <a:pt x="2739" y="75"/>
                </a:lnTo>
                <a:cubicBezTo>
                  <a:pt x="2718" y="75"/>
                  <a:pt x="2701" y="58"/>
                  <a:pt x="2701" y="37"/>
                </a:cubicBezTo>
                <a:cubicBezTo>
                  <a:pt x="2701" y="17"/>
                  <a:pt x="2718" y="0"/>
                  <a:pt x="2739" y="0"/>
                </a:cubicBezTo>
                <a:close/>
                <a:moveTo>
                  <a:pt x="2889" y="0"/>
                </a:moveTo>
                <a:lnTo>
                  <a:pt x="2889" y="0"/>
                </a:lnTo>
                <a:cubicBezTo>
                  <a:pt x="2910" y="0"/>
                  <a:pt x="2926" y="17"/>
                  <a:pt x="2926" y="37"/>
                </a:cubicBezTo>
                <a:cubicBezTo>
                  <a:pt x="2926" y="58"/>
                  <a:pt x="2910" y="75"/>
                  <a:pt x="2889" y="75"/>
                </a:cubicBezTo>
                <a:lnTo>
                  <a:pt x="2889" y="75"/>
                </a:lnTo>
                <a:cubicBezTo>
                  <a:pt x="2868" y="75"/>
                  <a:pt x="2851" y="58"/>
                  <a:pt x="2851" y="37"/>
                </a:cubicBezTo>
                <a:cubicBezTo>
                  <a:pt x="2851" y="17"/>
                  <a:pt x="2868" y="0"/>
                  <a:pt x="2889" y="0"/>
                </a:cubicBezTo>
                <a:close/>
                <a:moveTo>
                  <a:pt x="3039" y="0"/>
                </a:moveTo>
                <a:lnTo>
                  <a:pt x="3039" y="0"/>
                </a:lnTo>
                <a:cubicBezTo>
                  <a:pt x="3060" y="0"/>
                  <a:pt x="3077" y="17"/>
                  <a:pt x="3077" y="37"/>
                </a:cubicBezTo>
                <a:cubicBezTo>
                  <a:pt x="3077" y="58"/>
                  <a:pt x="3060" y="75"/>
                  <a:pt x="3039" y="75"/>
                </a:cubicBezTo>
                <a:lnTo>
                  <a:pt x="3039" y="75"/>
                </a:lnTo>
                <a:cubicBezTo>
                  <a:pt x="3018" y="75"/>
                  <a:pt x="3001" y="58"/>
                  <a:pt x="3001" y="37"/>
                </a:cubicBezTo>
                <a:cubicBezTo>
                  <a:pt x="3001" y="17"/>
                  <a:pt x="3018" y="0"/>
                  <a:pt x="3039" y="0"/>
                </a:cubicBezTo>
                <a:close/>
                <a:moveTo>
                  <a:pt x="3189" y="0"/>
                </a:moveTo>
                <a:lnTo>
                  <a:pt x="3189" y="0"/>
                </a:lnTo>
                <a:cubicBezTo>
                  <a:pt x="3210" y="0"/>
                  <a:pt x="3227" y="17"/>
                  <a:pt x="3227" y="37"/>
                </a:cubicBezTo>
                <a:cubicBezTo>
                  <a:pt x="3227" y="58"/>
                  <a:pt x="3210" y="75"/>
                  <a:pt x="3189" y="75"/>
                </a:cubicBezTo>
                <a:lnTo>
                  <a:pt x="3189" y="75"/>
                </a:lnTo>
                <a:cubicBezTo>
                  <a:pt x="3168" y="75"/>
                  <a:pt x="3152" y="58"/>
                  <a:pt x="3152" y="37"/>
                </a:cubicBezTo>
                <a:cubicBezTo>
                  <a:pt x="3152" y="17"/>
                  <a:pt x="3168" y="0"/>
                  <a:pt x="3189" y="0"/>
                </a:cubicBezTo>
                <a:close/>
                <a:moveTo>
                  <a:pt x="3339" y="0"/>
                </a:moveTo>
                <a:lnTo>
                  <a:pt x="3339" y="0"/>
                </a:lnTo>
                <a:cubicBezTo>
                  <a:pt x="3360" y="0"/>
                  <a:pt x="3377" y="17"/>
                  <a:pt x="3377" y="37"/>
                </a:cubicBezTo>
                <a:cubicBezTo>
                  <a:pt x="3377" y="58"/>
                  <a:pt x="3360" y="75"/>
                  <a:pt x="3339" y="75"/>
                </a:cubicBezTo>
                <a:lnTo>
                  <a:pt x="3339" y="75"/>
                </a:lnTo>
                <a:cubicBezTo>
                  <a:pt x="3318" y="75"/>
                  <a:pt x="3302" y="58"/>
                  <a:pt x="3302" y="37"/>
                </a:cubicBezTo>
                <a:cubicBezTo>
                  <a:pt x="3302" y="17"/>
                  <a:pt x="3318" y="0"/>
                  <a:pt x="3339" y="0"/>
                </a:cubicBezTo>
                <a:close/>
                <a:moveTo>
                  <a:pt x="3489" y="0"/>
                </a:moveTo>
                <a:lnTo>
                  <a:pt x="3489" y="0"/>
                </a:lnTo>
                <a:cubicBezTo>
                  <a:pt x="3510" y="0"/>
                  <a:pt x="3527" y="17"/>
                  <a:pt x="3527" y="37"/>
                </a:cubicBezTo>
                <a:cubicBezTo>
                  <a:pt x="3527" y="58"/>
                  <a:pt x="3510" y="75"/>
                  <a:pt x="3489" y="75"/>
                </a:cubicBezTo>
                <a:lnTo>
                  <a:pt x="3489" y="75"/>
                </a:lnTo>
                <a:cubicBezTo>
                  <a:pt x="3468" y="75"/>
                  <a:pt x="3452" y="58"/>
                  <a:pt x="3452" y="37"/>
                </a:cubicBezTo>
                <a:cubicBezTo>
                  <a:pt x="3452" y="17"/>
                  <a:pt x="3468" y="0"/>
                  <a:pt x="3489" y="0"/>
                </a:cubicBezTo>
                <a:close/>
                <a:moveTo>
                  <a:pt x="3639" y="0"/>
                </a:moveTo>
                <a:lnTo>
                  <a:pt x="3639" y="0"/>
                </a:lnTo>
                <a:cubicBezTo>
                  <a:pt x="3660" y="0"/>
                  <a:pt x="3677" y="17"/>
                  <a:pt x="3677" y="37"/>
                </a:cubicBezTo>
                <a:cubicBezTo>
                  <a:pt x="3677" y="58"/>
                  <a:pt x="3660" y="75"/>
                  <a:pt x="3639" y="75"/>
                </a:cubicBezTo>
                <a:lnTo>
                  <a:pt x="3639" y="75"/>
                </a:lnTo>
                <a:cubicBezTo>
                  <a:pt x="3619" y="75"/>
                  <a:pt x="3602" y="58"/>
                  <a:pt x="3602" y="37"/>
                </a:cubicBezTo>
                <a:cubicBezTo>
                  <a:pt x="3602" y="17"/>
                  <a:pt x="3619" y="0"/>
                  <a:pt x="3639" y="0"/>
                </a:cubicBezTo>
                <a:close/>
                <a:moveTo>
                  <a:pt x="3789" y="0"/>
                </a:moveTo>
                <a:lnTo>
                  <a:pt x="3789" y="0"/>
                </a:lnTo>
                <a:cubicBezTo>
                  <a:pt x="3810" y="0"/>
                  <a:pt x="3827" y="17"/>
                  <a:pt x="3827" y="37"/>
                </a:cubicBezTo>
                <a:cubicBezTo>
                  <a:pt x="3827" y="58"/>
                  <a:pt x="3810" y="75"/>
                  <a:pt x="3789" y="75"/>
                </a:cubicBezTo>
                <a:lnTo>
                  <a:pt x="3789" y="75"/>
                </a:lnTo>
                <a:cubicBezTo>
                  <a:pt x="3769" y="75"/>
                  <a:pt x="3752" y="58"/>
                  <a:pt x="3752" y="37"/>
                </a:cubicBezTo>
                <a:cubicBezTo>
                  <a:pt x="3752" y="17"/>
                  <a:pt x="3769" y="0"/>
                  <a:pt x="3789" y="0"/>
                </a:cubicBezTo>
                <a:close/>
                <a:moveTo>
                  <a:pt x="3939" y="0"/>
                </a:moveTo>
                <a:lnTo>
                  <a:pt x="3939" y="0"/>
                </a:lnTo>
                <a:cubicBezTo>
                  <a:pt x="3960" y="0"/>
                  <a:pt x="3977" y="17"/>
                  <a:pt x="3977" y="37"/>
                </a:cubicBezTo>
                <a:cubicBezTo>
                  <a:pt x="3977" y="58"/>
                  <a:pt x="3960" y="75"/>
                  <a:pt x="3939" y="75"/>
                </a:cubicBezTo>
                <a:lnTo>
                  <a:pt x="3939" y="75"/>
                </a:lnTo>
                <a:cubicBezTo>
                  <a:pt x="3919" y="75"/>
                  <a:pt x="3902" y="58"/>
                  <a:pt x="3902" y="37"/>
                </a:cubicBezTo>
                <a:cubicBezTo>
                  <a:pt x="3902" y="17"/>
                  <a:pt x="3919" y="0"/>
                  <a:pt x="3939" y="0"/>
                </a:cubicBezTo>
                <a:close/>
                <a:moveTo>
                  <a:pt x="4089" y="0"/>
                </a:moveTo>
                <a:lnTo>
                  <a:pt x="4090" y="0"/>
                </a:lnTo>
                <a:cubicBezTo>
                  <a:pt x="4110" y="0"/>
                  <a:pt x="4127" y="17"/>
                  <a:pt x="4127" y="37"/>
                </a:cubicBezTo>
                <a:cubicBezTo>
                  <a:pt x="4127" y="58"/>
                  <a:pt x="4110" y="75"/>
                  <a:pt x="4090" y="75"/>
                </a:cubicBezTo>
                <a:lnTo>
                  <a:pt x="4089" y="75"/>
                </a:lnTo>
                <a:cubicBezTo>
                  <a:pt x="4069" y="75"/>
                  <a:pt x="4052" y="58"/>
                  <a:pt x="4052" y="37"/>
                </a:cubicBezTo>
                <a:cubicBezTo>
                  <a:pt x="4052" y="17"/>
                  <a:pt x="4069" y="0"/>
                  <a:pt x="4089" y="0"/>
                </a:cubicBezTo>
                <a:close/>
                <a:moveTo>
                  <a:pt x="4240" y="0"/>
                </a:moveTo>
                <a:lnTo>
                  <a:pt x="4240" y="0"/>
                </a:lnTo>
                <a:cubicBezTo>
                  <a:pt x="4260" y="0"/>
                  <a:pt x="4277" y="17"/>
                  <a:pt x="4277" y="37"/>
                </a:cubicBezTo>
                <a:cubicBezTo>
                  <a:pt x="4277" y="58"/>
                  <a:pt x="4260" y="75"/>
                  <a:pt x="4240" y="75"/>
                </a:cubicBezTo>
                <a:lnTo>
                  <a:pt x="4240" y="75"/>
                </a:lnTo>
                <a:cubicBezTo>
                  <a:pt x="4219" y="75"/>
                  <a:pt x="4202" y="58"/>
                  <a:pt x="4202" y="37"/>
                </a:cubicBezTo>
                <a:cubicBezTo>
                  <a:pt x="4202" y="17"/>
                  <a:pt x="4219" y="0"/>
                  <a:pt x="4240" y="0"/>
                </a:cubicBezTo>
                <a:close/>
                <a:moveTo>
                  <a:pt x="4390" y="0"/>
                </a:moveTo>
                <a:lnTo>
                  <a:pt x="4390" y="0"/>
                </a:lnTo>
                <a:cubicBezTo>
                  <a:pt x="4410" y="0"/>
                  <a:pt x="4427" y="17"/>
                  <a:pt x="4427" y="37"/>
                </a:cubicBezTo>
                <a:cubicBezTo>
                  <a:pt x="4427" y="58"/>
                  <a:pt x="4410" y="75"/>
                  <a:pt x="4390" y="75"/>
                </a:cubicBezTo>
                <a:lnTo>
                  <a:pt x="4390" y="75"/>
                </a:lnTo>
                <a:cubicBezTo>
                  <a:pt x="4369" y="75"/>
                  <a:pt x="4352" y="58"/>
                  <a:pt x="4352" y="37"/>
                </a:cubicBezTo>
                <a:cubicBezTo>
                  <a:pt x="4352" y="17"/>
                  <a:pt x="4369" y="0"/>
                  <a:pt x="4390" y="0"/>
                </a:cubicBezTo>
                <a:close/>
                <a:moveTo>
                  <a:pt x="4540" y="0"/>
                </a:moveTo>
                <a:lnTo>
                  <a:pt x="4540" y="0"/>
                </a:lnTo>
                <a:cubicBezTo>
                  <a:pt x="4561" y="0"/>
                  <a:pt x="4577" y="17"/>
                  <a:pt x="4577" y="37"/>
                </a:cubicBezTo>
                <a:cubicBezTo>
                  <a:pt x="4577" y="58"/>
                  <a:pt x="4561" y="75"/>
                  <a:pt x="4540" y="75"/>
                </a:cubicBezTo>
                <a:lnTo>
                  <a:pt x="4540" y="75"/>
                </a:lnTo>
                <a:cubicBezTo>
                  <a:pt x="4519" y="75"/>
                  <a:pt x="4502" y="58"/>
                  <a:pt x="4502" y="37"/>
                </a:cubicBezTo>
                <a:cubicBezTo>
                  <a:pt x="4502" y="17"/>
                  <a:pt x="4519" y="0"/>
                  <a:pt x="4540" y="0"/>
                </a:cubicBezTo>
                <a:close/>
                <a:moveTo>
                  <a:pt x="4690" y="0"/>
                </a:moveTo>
                <a:lnTo>
                  <a:pt x="4690" y="0"/>
                </a:lnTo>
                <a:cubicBezTo>
                  <a:pt x="4711" y="0"/>
                  <a:pt x="4727" y="17"/>
                  <a:pt x="4727" y="37"/>
                </a:cubicBezTo>
                <a:cubicBezTo>
                  <a:pt x="4727" y="58"/>
                  <a:pt x="4711" y="75"/>
                  <a:pt x="4690" y="75"/>
                </a:cubicBezTo>
                <a:lnTo>
                  <a:pt x="4690" y="75"/>
                </a:lnTo>
                <a:cubicBezTo>
                  <a:pt x="4669" y="75"/>
                  <a:pt x="4652" y="58"/>
                  <a:pt x="4652" y="37"/>
                </a:cubicBezTo>
                <a:cubicBezTo>
                  <a:pt x="4652" y="17"/>
                  <a:pt x="4669" y="0"/>
                  <a:pt x="4690" y="0"/>
                </a:cubicBezTo>
                <a:close/>
                <a:moveTo>
                  <a:pt x="4840" y="0"/>
                </a:moveTo>
                <a:lnTo>
                  <a:pt x="4840" y="0"/>
                </a:lnTo>
                <a:cubicBezTo>
                  <a:pt x="4861" y="0"/>
                  <a:pt x="4877" y="17"/>
                  <a:pt x="4877" y="37"/>
                </a:cubicBezTo>
                <a:cubicBezTo>
                  <a:pt x="4877" y="58"/>
                  <a:pt x="4861" y="75"/>
                  <a:pt x="4840" y="75"/>
                </a:cubicBezTo>
                <a:lnTo>
                  <a:pt x="4840" y="75"/>
                </a:lnTo>
                <a:cubicBezTo>
                  <a:pt x="4819" y="75"/>
                  <a:pt x="4802" y="58"/>
                  <a:pt x="4802" y="37"/>
                </a:cubicBezTo>
                <a:cubicBezTo>
                  <a:pt x="4802" y="17"/>
                  <a:pt x="4819" y="0"/>
                  <a:pt x="4840" y="0"/>
                </a:cubicBezTo>
                <a:close/>
                <a:moveTo>
                  <a:pt x="4990" y="0"/>
                </a:moveTo>
                <a:lnTo>
                  <a:pt x="4990" y="0"/>
                </a:lnTo>
                <a:cubicBezTo>
                  <a:pt x="5011" y="0"/>
                  <a:pt x="5028" y="17"/>
                  <a:pt x="5028" y="37"/>
                </a:cubicBezTo>
                <a:cubicBezTo>
                  <a:pt x="5028" y="58"/>
                  <a:pt x="5011" y="75"/>
                  <a:pt x="4990" y="75"/>
                </a:cubicBezTo>
                <a:lnTo>
                  <a:pt x="4990" y="75"/>
                </a:lnTo>
                <a:cubicBezTo>
                  <a:pt x="4969" y="75"/>
                  <a:pt x="4952" y="58"/>
                  <a:pt x="4952" y="37"/>
                </a:cubicBezTo>
                <a:cubicBezTo>
                  <a:pt x="4952" y="17"/>
                  <a:pt x="4969" y="0"/>
                  <a:pt x="4990" y="0"/>
                </a:cubicBezTo>
                <a:close/>
                <a:moveTo>
                  <a:pt x="5140" y="0"/>
                </a:moveTo>
                <a:lnTo>
                  <a:pt x="5140" y="0"/>
                </a:lnTo>
                <a:cubicBezTo>
                  <a:pt x="5161" y="0"/>
                  <a:pt x="5178" y="17"/>
                  <a:pt x="5178" y="37"/>
                </a:cubicBezTo>
                <a:cubicBezTo>
                  <a:pt x="5178" y="58"/>
                  <a:pt x="5161" y="75"/>
                  <a:pt x="5140" y="75"/>
                </a:cubicBezTo>
                <a:lnTo>
                  <a:pt x="5140" y="75"/>
                </a:lnTo>
                <a:cubicBezTo>
                  <a:pt x="5119" y="75"/>
                  <a:pt x="5103" y="58"/>
                  <a:pt x="5103" y="37"/>
                </a:cubicBezTo>
                <a:cubicBezTo>
                  <a:pt x="5103" y="17"/>
                  <a:pt x="5119" y="0"/>
                  <a:pt x="5140" y="0"/>
                </a:cubicBezTo>
                <a:close/>
                <a:moveTo>
                  <a:pt x="5290" y="0"/>
                </a:moveTo>
                <a:lnTo>
                  <a:pt x="5290" y="0"/>
                </a:lnTo>
                <a:cubicBezTo>
                  <a:pt x="5311" y="0"/>
                  <a:pt x="5328" y="17"/>
                  <a:pt x="5328" y="37"/>
                </a:cubicBezTo>
                <a:cubicBezTo>
                  <a:pt x="5328" y="58"/>
                  <a:pt x="5311" y="75"/>
                  <a:pt x="5290" y="75"/>
                </a:cubicBezTo>
                <a:lnTo>
                  <a:pt x="5290" y="75"/>
                </a:lnTo>
                <a:cubicBezTo>
                  <a:pt x="5269" y="75"/>
                  <a:pt x="5253" y="58"/>
                  <a:pt x="5253" y="37"/>
                </a:cubicBezTo>
                <a:cubicBezTo>
                  <a:pt x="5253" y="17"/>
                  <a:pt x="5269" y="0"/>
                  <a:pt x="5290" y="0"/>
                </a:cubicBezTo>
                <a:close/>
                <a:moveTo>
                  <a:pt x="5440" y="0"/>
                </a:moveTo>
                <a:lnTo>
                  <a:pt x="5440" y="0"/>
                </a:lnTo>
                <a:cubicBezTo>
                  <a:pt x="5461" y="0"/>
                  <a:pt x="5478" y="17"/>
                  <a:pt x="5478" y="37"/>
                </a:cubicBezTo>
                <a:cubicBezTo>
                  <a:pt x="5478" y="58"/>
                  <a:pt x="5461" y="75"/>
                  <a:pt x="5440" y="75"/>
                </a:cubicBezTo>
                <a:lnTo>
                  <a:pt x="5440" y="75"/>
                </a:lnTo>
                <a:cubicBezTo>
                  <a:pt x="5419" y="75"/>
                  <a:pt x="5403" y="58"/>
                  <a:pt x="5403" y="37"/>
                </a:cubicBezTo>
                <a:cubicBezTo>
                  <a:pt x="5403" y="17"/>
                  <a:pt x="5419" y="0"/>
                  <a:pt x="5440" y="0"/>
                </a:cubicBezTo>
                <a:close/>
                <a:moveTo>
                  <a:pt x="5590" y="0"/>
                </a:moveTo>
                <a:lnTo>
                  <a:pt x="5590" y="0"/>
                </a:lnTo>
                <a:cubicBezTo>
                  <a:pt x="5611" y="0"/>
                  <a:pt x="5628" y="17"/>
                  <a:pt x="5628" y="37"/>
                </a:cubicBezTo>
                <a:cubicBezTo>
                  <a:pt x="5628" y="58"/>
                  <a:pt x="5611" y="75"/>
                  <a:pt x="5590" y="75"/>
                </a:cubicBezTo>
                <a:lnTo>
                  <a:pt x="5590" y="75"/>
                </a:lnTo>
                <a:cubicBezTo>
                  <a:pt x="5570" y="75"/>
                  <a:pt x="5553" y="58"/>
                  <a:pt x="5553" y="37"/>
                </a:cubicBezTo>
                <a:cubicBezTo>
                  <a:pt x="5553" y="17"/>
                  <a:pt x="5570" y="0"/>
                  <a:pt x="5590" y="0"/>
                </a:cubicBezTo>
                <a:close/>
                <a:moveTo>
                  <a:pt x="5740" y="0"/>
                </a:moveTo>
                <a:lnTo>
                  <a:pt x="5740" y="0"/>
                </a:lnTo>
                <a:cubicBezTo>
                  <a:pt x="5761" y="0"/>
                  <a:pt x="5778" y="17"/>
                  <a:pt x="5778" y="37"/>
                </a:cubicBezTo>
                <a:cubicBezTo>
                  <a:pt x="5778" y="58"/>
                  <a:pt x="5761" y="75"/>
                  <a:pt x="5740" y="75"/>
                </a:cubicBezTo>
                <a:lnTo>
                  <a:pt x="5740" y="75"/>
                </a:lnTo>
                <a:cubicBezTo>
                  <a:pt x="5720" y="75"/>
                  <a:pt x="5703" y="58"/>
                  <a:pt x="5703" y="37"/>
                </a:cubicBezTo>
                <a:cubicBezTo>
                  <a:pt x="5703" y="17"/>
                  <a:pt x="5720" y="0"/>
                  <a:pt x="5740" y="0"/>
                </a:cubicBezTo>
                <a:close/>
                <a:moveTo>
                  <a:pt x="5890" y="0"/>
                </a:moveTo>
                <a:lnTo>
                  <a:pt x="5890" y="0"/>
                </a:lnTo>
                <a:cubicBezTo>
                  <a:pt x="5911" y="0"/>
                  <a:pt x="5928" y="17"/>
                  <a:pt x="5928" y="37"/>
                </a:cubicBezTo>
                <a:cubicBezTo>
                  <a:pt x="5928" y="58"/>
                  <a:pt x="5911" y="75"/>
                  <a:pt x="5890" y="75"/>
                </a:cubicBezTo>
                <a:lnTo>
                  <a:pt x="5890" y="75"/>
                </a:lnTo>
                <a:cubicBezTo>
                  <a:pt x="5870" y="75"/>
                  <a:pt x="5853" y="58"/>
                  <a:pt x="5853" y="37"/>
                </a:cubicBezTo>
                <a:cubicBezTo>
                  <a:pt x="5853" y="17"/>
                  <a:pt x="5870" y="0"/>
                  <a:pt x="5890" y="0"/>
                </a:cubicBezTo>
                <a:close/>
                <a:moveTo>
                  <a:pt x="6040" y="0"/>
                </a:moveTo>
                <a:lnTo>
                  <a:pt x="6041" y="0"/>
                </a:lnTo>
                <a:cubicBezTo>
                  <a:pt x="6061" y="0"/>
                  <a:pt x="6078" y="17"/>
                  <a:pt x="6078" y="37"/>
                </a:cubicBezTo>
                <a:cubicBezTo>
                  <a:pt x="6078" y="58"/>
                  <a:pt x="6061" y="75"/>
                  <a:pt x="6041" y="75"/>
                </a:cubicBezTo>
                <a:lnTo>
                  <a:pt x="6040" y="75"/>
                </a:lnTo>
                <a:cubicBezTo>
                  <a:pt x="6020" y="75"/>
                  <a:pt x="6003" y="58"/>
                  <a:pt x="6003" y="37"/>
                </a:cubicBezTo>
                <a:cubicBezTo>
                  <a:pt x="6003" y="17"/>
                  <a:pt x="6020" y="0"/>
                  <a:pt x="6040" y="0"/>
                </a:cubicBezTo>
                <a:close/>
                <a:moveTo>
                  <a:pt x="6191" y="0"/>
                </a:moveTo>
                <a:lnTo>
                  <a:pt x="6191" y="0"/>
                </a:lnTo>
                <a:cubicBezTo>
                  <a:pt x="6211" y="0"/>
                  <a:pt x="6228" y="17"/>
                  <a:pt x="6228" y="37"/>
                </a:cubicBezTo>
                <a:cubicBezTo>
                  <a:pt x="6228" y="58"/>
                  <a:pt x="6211" y="75"/>
                  <a:pt x="6191" y="75"/>
                </a:cubicBezTo>
                <a:lnTo>
                  <a:pt x="6191" y="75"/>
                </a:lnTo>
                <a:cubicBezTo>
                  <a:pt x="6170" y="75"/>
                  <a:pt x="6153" y="58"/>
                  <a:pt x="6153" y="37"/>
                </a:cubicBezTo>
                <a:cubicBezTo>
                  <a:pt x="6153" y="17"/>
                  <a:pt x="6170" y="0"/>
                  <a:pt x="6191" y="0"/>
                </a:cubicBezTo>
                <a:close/>
                <a:moveTo>
                  <a:pt x="6341" y="0"/>
                </a:moveTo>
                <a:lnTo>
                  <a:pt x="6341" y="0"/>
                </a:lnTo>
                <a:cubicBezTo>
                  <a:pt x="6361" y="0"/>
                  <a:pt x="6378" y="17"/>
                  <a:pt x="6378" y="37"/>
                </a:cubicBezTo>
                <a:cubicBezTo>
                  <a:pt x="6378" y="58"/>
                  <a:pt x="6361" y="75"/>
                  <a:pt x="6341" y="75"/>
                </a:cubicBezTo>
                <a:lnTo>
                  <a:pt x="6341" y="75"/>
                </a:lnTo>
                <a:cubicBezTo>
                  <a:pt x="6320" y="75"/>
                  <a:pt x="6303" y="58"/>
                  <a:pt x="6303" y="37"/>
                </a:cubicBezTo>
                <a:cubicBezTo>
                  <a:pt x="6303" y="17"/>
                  <a:pt x="6320" y="0"/>
                  <a:pt x="6341" y="0"/>
                </a:cubicBezTo>
                <a:close/>
                <a:moveTo>
                  <a:pt x="6491" y="0"/>
                </a:moveTo>
                <a:lnTo>
                  <a:pt x="6491" y="0"/>
                </a:lnTo>
                <a:cubicBezTo>
                  <a:pt x="6511" y="0"/>
                  <a:pt x="6528" y="17"/>
                  <a:pt x="6528" y="37"/>
                </a:cubicBezTo>
                <a:cubicBezTo>
                  <a:pt x="6528" y="58"/>
                  <a:pt x="6511" y="75"/>
                  <a:pt x="6491" y="75"/>
                </a:cubicBezTo>
                <a:lnTo>
                  <a:pt x="6491" y="75"/>
                </a:lnTo>
                <a:cubicBezTo>
                  <a:pt x="6470" y="75"/>
                  <a:pt x="6453" y="58"/>
                  <a:pt x="6453" y="37"/>
                </a:cubicBezTo>
                <a:cubicBezTo>
                  <a:pt x="6453" y="17"/>
                  <a:pt x="6470" y="0"/>
                  <a:pt x="6491" y="0"/>
                </a:cubicBezTo>
                <a:close/>
                <a:moveTo>
                  <a:pt x="6641" y="0"/>
                </a:moveTo>
                <a:lnTo>
                  <a:pt x="6641" y="0"/>
                </a:lnTo>
                <a:cubicBezTo>
                  <a:pt x="6662" y="0"/>
                  <a:pt x="6678" y="17"/>
                  <a:pt x="6678" y="37"/>
                </a:cubicBezTo>
                <a:cubicBezTo>
                  <a:pt x="6678" y="58"/>
                  <a:pt x="6662" y="75"/>
                  <a:pt x="6641" y="75"/>
                </a:cubicBezTo>
                <a:lnTo>
                  <a:pt x="6641" y="75"/>
                </a:lnTo>
                <a:cubicBezTo>
                  <a:pt x="6620" y="75"/>
                  <a:pt x="6603" y="58"/>
                  <a:pt x="6603" y="37"/>
                </a:cubicBezTo>
                <a:cubicBezTo>
                  <a:pt x="6603" y="17"/>
                  <a:pt x="6620" y="0"/>
                  <a:pt x="6641" y="0"/>
                </a:cubicBezTo>
                <a:close/>
                <a:moveTo>
                  <a:pt x="6791" y="0"/>
                </a:moveTo>
                <a:lnTo>
                  <a:pt x="6791" y="0"/>
                </a:lnTo>
                <a:cubicBezTo>
                  <a:pt x="6812" y="0"/>
                  <a:pt x="6828" y="17"/>
                  <a:pt x="6828" y="37"/>
                </a:cubicBezTo>
                <a:cubicBezTo>
                  <a:pt x="6828" y="58"/>
                  <a:pt x="6812" y="75"/>
                  <a:pt x="6791" y="75"/>
                </a:cubicBezTo>
                <a:lnTo>
                  <a:pt x="6791" y="75"/>
                </a:lnTo>
                <a:cubicBezTo>
                  <a:pt x="6770" y="75"/>
                  <a:pt x="6753" y="58"/>
                  <a:pt x="6753" y="37"/>
                </a:cubicBezTo>
                <a:cubicBezTo>
                  <a:pt x="6753" y="17"/>
                  <a:pt x="6770" y="0"/>
                  <a:pt x="6791" y="0"/>
                </a:cubicBezTo>
                <a:close/>
                <a:moveTo>
                  <a:pt x="6941" y="0"/>
                </a:moveTo>
                <a:lnTo>
                  <a:pt x="6941" y="0"/>
                </a:lnTo>
                <a:cubicBezTo>
                  <a:pt x="6962" y="0"/>
                  <a:pt x="6978" y="17"/>
                  <a:pt x="6978" y="37"/>
                </a:cubicBezTo>
                <a:cubicBezTo>
                  <a:pt x="6978" y="58"/>
                  <a:pt x="6962" y="75"/>
                  <a:pt x="6941" y="75"/>
                </a:cubicBezTo>
                <a:lnTo>
                  <a:pt x="6941" y="75"/>
                </a:lnTo>
                <a:cubicBezTo>
                  <a:pt x="6920" y="75"/>
                  <a:pt x="6903" y="58"/>
                  <a:pt x="6903" y="37"/>
                </a:cubicBezTo>
                <a:cubicBezTo>
                  <a:pt x="6903" y="17"/>
                  <a:pt x="6920" y="0"/>
                  <a:pt x="6941" y="0"/>
                </a:cubicBezTo>
                <a:close/>
                <a:moveTo>
                  <a:pt x="7091" y="0"/>
                </a:moveTo>
                <a:lnTo>
                  <a:pt x="7091" y="0"/>
                </a:lnTo>
                <a:cubicBezTo>
                  <a:pt x="7112" y="0"/>
                  <a:pt x="7129" y="17"/>
                  <a:pt x="7129" y="37"/>
                </a:cubicBezTo>
                <a:cubicBezTo>
                  <a:pt x="7129" y="58"/>
                  <a:pt x="7112" y="75"/>
                  <a:pt x="7091" y="75"/>
                </a:cubicBezTo>
                <a:lnTo>
                  <a:pt x="7091" y="75"/>
                </a:lnTo>
                <a:cubicBezTo>
                  <a:pt x="7070" y="75"/>
                  <a:pt x="7053" y="58"/>
                  <a:pt x="7053" y="37"/>
                </a:cubicBezTo>
                <a:cubicBezTo>
                  <a:pt x="7053" y="17"/>
                  <a:pt x="7070" y="0"/>
                  <a:pt x="7091" y="0"/>
                </a:cubicBezTo>
                <a:close/>
                <a:moveTo>
                  <a:pt x="7241" y="0"/>
                </a:moveTo>
                <a:lnTo>
                  <a:pt x="7241" y="0"/>
                </a:lnTo>
                <a:cubicBezTo>
                  <a:pt x="7262" y="0"/>
                  <a:pt x="7279" y="17"/>
                  <a:pt x="7279" y="37"/>
                </a:cubicBezTo>
                <a:cubicBezTo>
                  <a:pt x="7279" y="58"/>
                  <a:pt x="7262" y="75"/>
                  <a:pt x="7241" y="75"/>
                </a:cubicBezTo>
                <a:lnTo>
                  <a:pt x="7241" y="75"/>
                </a:lnTo>
                <a:cubicBezTo>
                  <a:pt x="7220" y="75"/>
                  <a:pt x="7204" y="58"/>
                  <a:pt x="7204" y="37"/>
                </a:cubicBezTo>
                <a:cubicBezTo>
                  <a:pt x="7204" y="17"/>
                  <a:pt x="7220" y="0"/>
                  <a:pt x="7241" y="0"/>
                </a:cubicBezTo>
                <a:close/>
                <a:moveTo>
                  <a:pt x="7391" y="0"/>
                </a:moveTo>
                <a:lnTo>
                  <a:pt x="7391" y="0"/>
                </a:lnTo>
                <a:cubicBezTo>
                  <a:pt x="7412" y="0"/>
                  <a:pt x="7429" y="17"/>
                  <a:pt x="7429" y="37"/>
                </a:cubicBezTo>
                <a:cubicBezTo>
                  <a:pt x="7429" y="58"/>
                  <a:pt x="7412" y="75"/>
                  <a:pt x="7391" y="75"/>
                </a:cubicBezTo>
                <a:lnTo>
                  <a:pt x="7391" y="75"/>
                </a:lnTo>
                <a:cubicBezTo>
                  <a:pt x="7370" y="75"/>
                  <a:pt x="7354" y="58"/>
                  <a:pt x="7354" y="37"/>
                </a:cubicBezTo>
                <a:cubicBezTo>
                  <a:pt x="7354" y="17"/>
                  <a:pt x="7370" y="0"/>
                  <a:pt x="7391" y="0"/>
                </a:cubicBezTo>
                <a:close/>
                <a:moveTo>
                  <a:pt x="7541" y="0"/>
                </a:moveTo>
                <a:lnTo>
                  <a:pt x="7541" y="0"/>
                </a:lnTo>
                <a:cubicBezTo>
                  <a:pt x="7562" y="0"/>
                  <a:pt x="7579" y="17"/>
                  <a:pt x="7579" y="37"/>
                </a:cubicBezTo>
                <a:cubicBezTo>
                  <a:pt x="7579" y="58"/>
                  <a:pt x="7562" y="75"/>
                  <a:pt x="7541" y="75"/>
                </a:cubicBezTo>
                <a:lnTo>
                  <a:pt x="7541" y="75"/>
                </a:lnTo>
                <a:cubicBezTo>
                  <a:pt x="7521" y="75"/>
                  <a:pt x="7504" y="58"/>
                  <a:pt x="7504" y="37"/>
                </a:cubicBezTo>
                <a:cubicBezTo>
                  <a:pt x="7504" y="17"/>
                  <a:pt x="7521" y="0"/>
                  <a:pt x="7541" y="0"/>
                </a:cubicBezTo>
                <a:close/>
                <a:moveTo>
                  <a:pt x="7691" y="0"/>
                </a:moveTo>
                <a:lnTo>
                  <a:pt x="7691" y="0"/>
                </a:lnTo>
                <a:cubicBezTo>
                  <a:pt x="7712" y="0"/>
                  <a:pt x="7729" y="17"/>
                  <a:pt x="7729" y="37"/>
                </a:cubicBezTo>
                <a:cubicBezTo>
                  <a:pt x="7729" y="58"/>
                  <a:pt x="7712" y="75"/>
                  <a:pt x="7691" y="75"/>
                </a:cubicBezTo>
                <a:lnTo>
                  <a:pt x="7691" y="75"/>
                </a:lnTo>
                <a:cubicBezTo>
                  <a:pt x="7671" y="75"/>
                  <a:pt x="7654" y="58"/>
                  <a:pt x="7654" y="37"/>
                </a:cubicBezTo>
                <a:cubicBezTo>
                  <a:pt x="7654" y="17"/>
                  <a:pt x="7671" y="0"/>
                  <a:pt x="7691" y="0"/>
                </a:cubicBezTo>
                <a:close/>
                <a:moveTo>
                  <a:pt x="7841" y="0"/>
                </a:moveTo>
                <a:lnTo>
                  <a:pt x="7841" y="0"/>
                </a:lnTo>
                <a:cubicBezTo>
                  <a:pt x="7862" y="0"/>
                  <a:pt x="7879" y="17"/>
                  <a:pt x="7879" y="37"/>
                </a:cubicBezTo>
                <a:cubicBezTo>
                  <a:pt x="7879" y="58"/>
                  <a:pt x="7862" y="75"/>
                  <a:pt x="7841" y="75"/>
                </a:cubicBezTo>
                <a:lnTo>
                  <a:pt x="7841" y="75"/>
                </a:lnTo>
                <a:cubicBezTo>
                  <a:pt x="7821" y="75"/>
                  <a:pt x="7804" y="58"/>
                  <a:pt x="7804" y="37"/>
                </a:cubicBezTo>
                <a:cubicBezTo>
                  <a:pt x="7804" y="17"/>
                  <a:pt x="7821" y="0"/>
                  <a:pt x="7841" y="0"/>
                </a:cubicBezTo>
                <a:close/>
                <a:moveTo>
                  <a:pt x="7991" y="0"/>
                </a:moveTo>
                <a:lnTo>
                  <a:pt x="7992" y="0"/>
                </a:lnTo>
                <a:cubicBezTo>
                  <a:pt x="8012" y="0"/>
                  <a:pt x="8029" y="17"/>
                  <a:pt x="8029" y="37"/>
                </a:cubicBezTo>
                <a:cubicBezTo>
                  <a:pt x="8029" y="58"/>
                  <a:pt x="8012" y="75"/>
                  <a:pt x="7992" y="75"/>
                </a:cubicBezTo>
                <a:lnTo>
                  <a:pt x="7991" y="75"/>
                </a:lnTo>
                <a:cubicBezTo>
                  <a:pt x="7971" y="75"/>
                  <a:pt x="7954" y="58"/>
                  <a:pt x="7954" y="37"/>
                </a:cubicBezTo>
                <a:cubicBezTo>
                  <a:pt x="7954" y="17"/>
                  <a:pt x="7971" y="0"/>
                  <a:pt x="7991" y="0"/>
                </a:cubicBezTo>
                <a:close/>
                <a:moveTo>
                  <a:pt x="8142" y="0"/>
                </a:moveTo>
                <a:lnTo>
                  <a:pt x="8142" y="0"/>
                </a:lnTo>
                <a:cubicBezTo>
                  <a:pt x="8162" y="0"/>
                  <a:pt x="8179" y="17"/>
                  <a:pt x="8179" y="37"/>
                </a:cubicBezTo>
                <a:cubicBezTo>
                  <a:pt x="8179" y="58"/>
                  <a:pt x="8162" y="75"/>
                  <a:pt x="8142" y="75"/>
                </a:cubicBezTo>
                <a:lnTo>
                  <a:pt x="8142" y="75"/>
                </a:lnTo>
                <a:cubicBezTo>
                  <a:pt x="8121" y="75"/>
                  <a:pt x="8104" y="58"/>
                  <a:pt x="8104" y="37"/>
                </a:cubicBezTo>
                <a:cubicBezTo>
                  <a:pt x="8104" y="17"/>
                  <a:pt x="8121" y="0"/>
                  <a:pt x="8142" y="0"/>
                </a:cubicBezTo>
                <a:close/>
                <a:moveTo>
                  <a:pt x="8292" y="0"/>
                </a:moveTo>
                <a:lnTo>
                  <a:pt x="8292" y="0"/>
                </a:lnTo>
                <a:cubicBezTo>
                  <a:pt x="8312" y="0"/>
                  <a:pt x="8329" y="17"/>
                  <a:pt x="8329" y="37"/>
                </a:cubicBezTo>
                <a:cubicBezTo>
                  <a:pt x="8329" y="58"/>
                  <a:pt x="8312" y="75"/>
                  <a:pt x="8292" y="75"/>
                </a:cubicBezTo>
                <a:lnTo>
                  <a:pt x="8292" y="75"/>
                </a:lnTo>
                <a:cubicBezTo>
                  <a:pt x="8271" y="75"/>
                  <a:pt x="8254" y="58"/>
                  <a:pt x="8254" y="37"/>
                </a:cubicBezTo>
                <a:cubicBezTo>
                  <a:pt x="8254" y="17"/>
                  <a:pt x="8271" y="0"/>
                  <a:pt x="8292" y="0"/>
                </a:cubicBezTo>
                <a:close/>
                <a:moveTo>
                  <a:pt x="8442" y="0"/>
                </a:moveTo>
                <a:lnTo>
                  <a:pt x="8442" y="0"/>
                </a:lnTo>
                <a:cubicBezTo>
                  <a:pt x="8462" y="0"/>
                  <a:pt x="8479" y="17"/>
                  <a:pt x="8479" y="37"/>
                </a:cubicBezTo>
                <a:cubicBezTo>
                  <a:pt x="8479" y="58"/>
                  <a:pt x="8462" y="75"/>
                  <a:pt x="8442" y="75"/>
                </a:cubicBezTo>
                <a:lnTo>
                  <a:pt x="8442" y="75"/>
                </a:lnTo>
                <a:cubicBezTo>
                  <a:pt x="8421" y="75"/>
                  <a:pt x="8404" y="58"/>
                  <a:pt x="8404" y="37"/>
                </a:cubicBezTo>
                <a:cubicBezTo>
                  <a:pt x="8404" y="17"/>
                  <a:pt x="8421" y="0"/>
                  <a:pt x="8442" y="0"/>
                </a:cubicBezTo>
                <a:close/>
                <a:moveTo>
                  <a:pt x="8592" y="0"/>
                </a:moveTo>
                <a:lnTo>
                  <a:pt x="8592" y="0"/>
                </a:lnTo>
                <a:cubicBezTo>
                  <a:pt x="8613" y="0"/>
                  <a:pt x="8629" y="17"/>
                  <a:pt x="8629" y="37"/>
                </a:cubicBezTo>
                <a:cubicBezTo>
                  <a:pt x="8629" y="58"/>
                  <a:pt x="8613" y="75"/>
                  <a:pt x="8592" y="75"/>
                </a:cubicBezTo>
                <a:lnTo>
                  <a:pt x="8592" y="75"/>
                </a:lnTo>
                <a:cubicBezTo>
                  <a:pt x="8571" y="75"/>
                  <a:pt x="8554" y="58"/>
                  <a:pt x="8554" y="37"/>
                </a:cubicBezTo>
                <a:cubicBezTo>
                  <a:pt x="8554" y="17"/>
                  <a:pt x="8571" y="0"/>
                  <a:pt x="8592" y="0"/>
                </a:cubicBezTo>
                <a:close/>
                <a:moveTo>
                  <a:pt x="8742" y="0"/>
                </a:moveTo>
                <a:lnTo>
                  <a:pt x="8742" y="0"/>
                </a:lnTo>
                <a:cubicBezTo>
                  <a:pt x="8763" y="0"/>
                  <a:pt x="8779" y="17"/>
                  <a:pt x="8779" y="37"/>
                </a:cubicBezTo>
                <a:cubicBezTo>
                  <a:pt x="8779" y="58"/>
                  <a:pt x="8763" y="75"/>
                  <a:pt x="8742" y="75"/>
                </a:cubicBezTo>
                <a:lnTo>
                  <a:pt x="8742" y="75"/>
                </a:lnTo>
                <a:cubicBezTo>
                  <a:pt x="8721" y="75"/>
                  <a:pt x="8704" y="58"/>
                  <a:pt x="8704" y="37"/>
                </a:cubicBezTo>
                <a:cubicBezTo>
                  <a:pt x="8704" y="17"/>
                  <a:pt x="8721" y="0"/>
                  <a:pt x="8742" y="0"/>
                </a:cubicBezTo>
                <a:close/>
                <a:moveTo>
                  <a:pt x="8892" y="0"/>
                </a:moveTo>
                <a:lnTo>
                  <a:pt x="8892" y="0"/>
                </a:lnTo>
                <a:cubicBezTo>
                  <a:pt x="8913" y="0"/>
                  <a:pt x="8929" y="17"/>
                  <a:pt x="8929" y="37"/>
                </a:cubicBezTo>
                <a:cubicBezTo>
                  <a:pt x="8929" y="58"/>
                  <a:pt x="8913" y="75"/>
                  <a:pt x="8892" y="75"/>
                </a:cubicBezTo>
                <a:lnTo>
                  <a:pt x="8892" y="75"/>
                </a:lnTo>
                <a:cubicBezTo>
                  <a:pt x="8871" y="75"/>
                  <a:pt x="8854" y="58"/>
                  <a:pt x="8854" y="37"/>
                </a:cubicBezTo>
                <a:cubicBezTo>
                  <a:pt x="8854" y="17"/>
                  <a:pt x="8871" y="0"/>
                  <a:pt x="8892" y="0"/>
                </a:cubicBezTo>
                <a:close/>
                <a:moveTo>
                  <a:pt x="9042" y="0"/>
                </a:moveTo>
                <a:lnTo>
                  <a:pt x="9042" y="0"/>
                </a:lnTo>
                <a:cubicBezTo>
                  <a:pt x="9063" y="0"/>
                  <a:pt x="9080" y="17"/>
                  <a:pt x="9080" y="37"/>
                </a:cubicBezTo>
                <a:cubicBezTo>
                  <a:pt x="9080" y="58"/>
                  <a:pt x="9063" y="75"/>
                  <a:pt x="9042" y="75"/>
                </a:cubicBezTo>
                <a:lnTo>
                  <a:pt x="9042" y="75"/>
                </a:lnTo>
                <a:cubicBezTo>
                  <a:pt x="9021" y="75"/>
                  <a:pt x="9004" y="58"/>
                  <a:pt x="9004" y="37"/>
                </a:cubicBezTo>
                <a:cubicBezTo>
                  <a:pt x="9004" y="17"/>
                  <a:pt x="9021" y="0"/>
                  <a:pt x="9042" y="0"/>
                </a:cubicBezTo>
                <a:close/>
                <a:moveTo>
                  <a:pt x="9192" y="0"/>
                </a:moveTo>
                <a:lnTo>
                  <a:pt x="9192" y="0"/>
                </a:lnTo>
                <a:cubicBezTo>
                  <a:pt x="9213" y="0"/>
                  <a:pt x="9230" y="17"/>
                  <a:pt x="9230" y="37"/>
                </a:cubicBezTo>
                <a:cubicBezTo>
                  <a:pt x="9230" y="58"/>
                  <a:pt x="9213" y="75"/>
                  <a:pt x="9192" y="75"/>
                </a:cubicBezTo>
                <a:lnTo>
                  <a:pt x="9192" y="75"/>
                </a:lnTo>
                <a:cubicBezTo>
                  <a:pt x="9171" y="75"/>
                  <a:pt x="9155" y="58"/>
                  <a:pt x="9155" y="37"/>
                </a:cubicBezTo>
                <a:cubicBezTo>
                  <a:pt x="9155" y="17"/>
                  <a:pt x="9171" y="0"/>
                  <a:pt x="9192" y="0"/>
                </a:cubicBezTo>
                <a:close/>
                <a:moveTo>
                  <a:pt x="9342" y="0"/>
                </a:moveTo>
                <a:lnTo>
                  <a:pt x="9342" y="0"/>
                </a:lnTo>
                <a:cubicBezTo>
                  <a:pt x="9363" y="0"/>
                  <a:pt x="9380" y="17"/>
                  <a:pt x="9380" y="37"/>
                </a:cubicBezTo>
                <a:cubicBezTo>
                  <a:pt x="9380" y="58"/>
                  <a:pt x="9363" y="75"/>
                  <a:pt x="9342" y="75"/>
                </a:cubicBezTo>
                <a:lnTo>
                  <a:pt x="9342" y="75"/>
                </a:lnTo>
                <a:cubicBezTo>
                  <a:pt x="9321" y="75"/>
                  <a:pt x="9305" y="58"/>
                  <a:pt x="9305" y="37"/>
                </a:cubicBezTo>
                <a:cubicBezTo>
                  <a:pt x="9305" y="17"/>
                  <a:pt x="9321" y="0"/>
                  <a:pt x="9342" y="0"/>
                </a:cubicBezTo>
                <a:close/>
                <a:moveTo>
                  <a:pt x="9492" y="0"/>
                </a:moveTo>
                <a:lnTo>
                  <a:pt x="9492" y="0"/>
                </a:lnTo>
                <a:cubicBezTo>
                  <a:pt x="9513" y="0"/>
                  <a:pt x="9530" y="17"/>
                  <a:pt x="9530" y="37"/>
                </a:cubicBezTo>
                <a:cubicBezTo>
                  <a:pt x="9530" y="58"/>
                  <a:pt x="9513" y="75"/>
                  <a:pt x="9492" y="75"/>
                </a:cubicBezTo>
                <a:lnTo>
                  <a:pt x="9492" y="75"/>
                </a:lnTo>
                <a:cubicBezTo>
                  <a:pt x="9471" y="75"/>
                  <a:pt x="9455" y="58"/>
                  <a:pt x="9455" y="37"/>
                </a:cubicBezTo>
                <a:cubicBezTo>
                  <a:pt x="9455" y="17"/>
                  <a:pt x="9471" y="0"/>
                  <a:pt x="9492" y="0"/>
                </a:cubicBezTo>
                <a:close/>
                <a:moveTo>
                  <a:pt x="9642" y="0"/>
                </a:moveTo>
                <a:lnTo>
                  <a:pt x="9642" y="0"/>
                </a:lnTo>
                <a:cubicBezTo>
                  <a:pt x="9663" y="0"/>
                  <a:pt x="9680" y="17"/>
                  <a:pt x="9680" y="37"/>
                </a:cubicBezTo>
                <a:cubicBezTo>
                  <a:pt x="9680" y="58"/>
                  <a:pt x="9663" y="75"/>
                  <a:pt x="9642" y="75"/>
                </a:cubicBezTo>
                <a:lnTo>
                  <a:pt x="9642" y="75"/>
                </a:lnTo>
                <a:cubicBezTo>
                  <a:pt x="9622" y="75"/>
                  <a:pt x="9605" y="58"/>
                  <a:pt x="9605" y="37"/>
                </a:cubicBezTo>
                <a:cubicBezTo>
                  <a:pt x="9605" y="17"/>
                  <a:pt x="9622" y="0"/>
                  <a:pt x="9642" y="0"/>
                </a:cubicBezTo>
                <a:close/>
                <a:moveTo>
                  <a:pt x="9792" y="0"/>
                </a:moveTo>
                <a:lnTo>
                  <a:pt x="9792" y="0"/>
                </a:lnTo>
                <a:cubicBezTo>
                  <a:pt x="9813" y="0"/>
                  <a:pt x="9830" y="17"/>
                  <a:pt x="9830" y="37"/>
                </a:cubicBezTo>
                <a:cubicBezTo>
                  <a:pt x="9830" y="58"/>
                  <a:pt x="9813" y="75"/>
                  <a:pt x="9792" y="75"/>
                </a:cubicBezTo>
                <a:lnTo>
                  <a:pt x="9792" y="75"/>
                </a:lnTo>
                <a:cubicBezTo>
                  <a:pt x="9772" y="75"/>
                  <a:pt x="9755" y="58"/>
                  <a:pt x="9755" y="37"/>
                </a:cubicBezTo>
                <a:cubicBezTo>
                  <a:pt x="9755" y="17"/>
                  <a:pt x="9772" y="0"/>
                  <a:pt x="9792" y="0"/>
                </a:cubicBezTo>
                <a:close/>
                <a:moveTo>
                  <a:pt x="9942" y="0"/>
                </a:moveTo>
                <a:lnTo>
                  <a:pt x="9942" y="0"/>
                </a:lnTo>
                <a:cubicBezTo>
                  <a:pt x="9963" y="0"/>
                  <a:pt x="9980" y="17"/>
                  <a:pt x="9980" y="37"/>
                </a:cubicBezTo>
                <a:cubicBezTo>
                  <a:pt x="9980" y="58"/>
                  <a:pt x="9963" y="75"/>
                  <a:pt x="9942" y="75"/>
                </a:cubicBezTo>
                <a:lnTo>
                  <a:pt x="9942" y="75"/>
                </a:lnTo>
                <a:cubicBezTo>
                  <a:pt x="9922" y="75"/>
                  <a:pt x="9905" y="58"/>
                  <a:pt x="9905" y="37"/>
                </a:cubicBezTo>
                <a:cubicBezTo>
                  <a:pt x="9905" y="17"/>
                  <a:pt x="9922" y="0"/>
                  <a:pt x="9942" y="0"/>
                </a:cubicBezTo>
                <a:close/>
                <a:moveTo>
                  <a:pt x="10092" y="0"/>
                </a:moveTo>
                <a:lnTo>
                  <a:pt x="10093" y="0"/>
                </a:lnTo>
                <a:cubicBezTo>
                  <a:pt x="10113" y="0"/>
                  <a:pt x="10130" y="17"/>
                  <a:pt x="10130" y="37"/>
                </a:cubicBezTo>
                <a:cubicBezTo>
                  <a:pt x="10130" y="58"/>
                  <a:pt x="10113" y="75"/>
                  <a:pt x="10093" y="75"/>
                </a:cubicBezTo>
                <a:lnTo>
                  <a:pt x="10092" y="75"/>
                </a:lnTo>
                <a:cubicBezTo>
                  <a:pt x="10072" y="75"/>
                  <a:pt x="10055" y="58"/>
                  <a:pt x="10055" y="37"/>
                </a:cubicBezTo>
                <a:cubicBezTo>
                  <a:pt x="10055" y="17"/>
                  <a:pt x="10072" y="0"/>
                  <a:pt x="10092" y="0"/>
                </a:cubicBezTo>
                <a:close/>
                <a:moveTo>
                  <a:pt x="10243" y="0"/>
                </a:moveTo>
                <a:lnTo>
                  <a:pt x="10243" y="0"/>
                </a:lnTo>
                <a:cubicBezTo>
                  <a:pt x="10263" y="0"/>
                  <a:pt x="10280" y="17"/>
                  <a:pt x="10280" y="37"/>
                </a:cubicBezTo>
                <a:cubicBezTo>
                  <a:pt x="10280" y="58"/>
                  <a:pt x="10263" y="75"/>
                  <a:pt x="10243" y="75"/>
                </a:cubicBezTo>
                <a:lnTo>
                  <a:pt x="10243" y="75"/>
                </a:lnTo>
                <a:cubicBezTo>
                  <a:pt x="10222" y="75"/>
                  <a:pt x="10205" y="58"/>
                  <a:pt x="10205" y="37"/>
                </a:cubicBezTo>
                <a:cubicBezTo>
                  <a:pt x="10205" y="17"/>
                  <a:pt x="10222" y="0"/>
                  <a:pt x="10243" y="0"/>
                </a:cubicBezTo>
                <a:close/>
                <a:moveTo>
                  <a:pt x="10393" y="0"/>
                </a:moveTo>
                <a:lnTo>
                  <a:pt x="10393" y="0"/>
                </a:lnTo>
                <a:cubicBezTo>
                  <a:pt x="10413" y="0"/>
                  <a:pt x="10430" y="17"/>
                  <a:pt x="10430" y="37"/>
                </a:cubicBezTo>
                <a:cubicBezTo>
                  <a:pt x="10430" y="58"/>
                  <a:pt x="10413" y="75"/>
                  <a:pt x="10393" y="75"/>
                </a:cubicBezTo>
                <a:lnTo>
                  <a:pt x="10393" y="75"/>
                </a:lnTo>
                <a:cubicBezTo>
                  <a:pt x="10372" y="75"/>
                  <a:pt x="10355" y="58"/>
                  <a:pt x="10355" y="37"/>
                </a:cubicBezTo>
                <a:cubicBezTo>
                  <a:pt x="10355" y="17"/>
                  <a:pt x="10372" y="0"/>
                  <a:pt x="10393" y="0"/>
                </a:cubicBezTo>
                <a:close/>
                <a:moveTo>
                  <a:pt x="10543" y="0"/>
                </a:moveTo>
                <a:lnTo>
                  <a:pt x="10543" y="0"/>
                </a:lnTo>
                <a:cubicBezTo>
                  <a:pt x="10564" y="0"/>
                  <a:pt x="10580" y="17"/>
                  <a:pt x="10580" y="37"/>
                </a:cubicBezTo>
                <a:cubicBezTo>
                  <a:pt x="10580" y="58"/>
                  <a:pt x="10564" y="75"/>
                  <a:pt x="10543" y="75"/>
                </a:cubicBezTo>
                <a:lnTo>
                  <a:pt x="10543" y="75"/>
                </a:lnTo>
                <a:cubicBezTo>
                  <a:pt x="10522" y="75"/>
                  <a:pt x="10505" y="58"/>
                  <a:pt x="10505" y="37"/>
                </a:cubicBezTo>
                <a:cubicBezTo>
                  <a:pt x="10505" y="17"/>
                  <a:pt x="10522" y="0"/>
                  <a:pt x="10543" y="0"/>
                </a:cubicBezTo>
                <a:close/>
                <a:moveTo>
                  <a:pt x="10693" y="0"/>
                </a:moveTo>
                <a:lnTo>
                  <a:pt x="10693" y="0"/>
                </a:lnTo>
                <a:cubicBezTo>
                  <a:pt x="10714" y="0"/>
                  <a:pt x="10730" y="17"/>
                  <a:pt x="10730" y="37"/>
                </a:cubicBezTo>
                <a:cubicBezTo>
                  <a:pt x="10730" y="58"/>
                  <a:pt x="10714" y="75"/>
                  <a:pt x="10693" y="75"/>
                </a:cubicBezTo>
                <a:lnTo>
                  <a:pt x="10693" y="75"/>
                </a:lnTo>
                <a:cubicBezTo>
                  <a:pt x="10672" y="75"/>
                  <a:pt x="10655" y="58"/>
                  <a:pt x="10655" y="37"/>
                </a:cubicBezTo>
                <a:cubicBezTo>
                  <a:pt x="10655" y="17"/>
                  <a:pt x="10672" y="0"/>
                  <a:pt x="10693" y="0"/>
                </a:cubicBezTo>
                <a:close/>
                <a:moveTo>
                  <a:pt x="10843" y="0"/>
                </a:moveTo>
                <a:lnTo>
                  <a:pt x="10843" y="0"/>
                </a:lnTo>
                <a:cubicBezTo>
                  <a:pt x="10864" y="0"/>
                  <a:pt x="10880" y="17"/>
                  <a:pt x="10880" y="37"/>
                </a:cubicBezTo>
                <a:cubicBezTo>
                  <a:pt x="10880" y="58"/>
                  <a:pt x="10864" y="75"/>
                  <a:pt x="10843" y="75"/>
                </a:cubicBezTo>
                <a:lnTo>
                  <a:pt x="10843" y="75"/>
                </a:lnTo>
                <a:cubicBezTo>
                  <a:pt x="10822" y="75"/>
                  <a:pt x="10805" y="58"/>
                  <a:pt x="10805" y="37"/>
                </a:cubicBezTo>
                <a:cubicBezTo>
                  <a:pt x="10805" y="17"/>
                  <a:pt x="10822" y="0"/>
                  <a:pt x="10843" y="0"/>
                </a:cubicBezTo>
                <a:close/>
                <a:moveTo>
                  <a:pt x="10993" y="0"/>
                </a:moveTo>
                <a:lnTo>
                  <a:pt x="10993" y="0"/>
                </a:lnTo>
                <a:cubicBezTo>
                  <a:pt x="11014" y="0"/>
                  <a:pt x="11031" y="17"/>
                  <a:pt x="11031" y="37"/>
                </a:cubicBezTo>
                <a:cubicBezTo>
                  <a:pt x="11031" y="58"/>
                  <a:pt x="11014" y="75"/>
                  <a:pt x="10993" y="75"/>
                </a:cubicBezTo>
                <a:lnTo>
                  <a:pt x="10993" y="75"/>
                </a:lnTo>
                <a:cubicBezTo>
                  <a:pt x="10972" y="75"/>
                  <a:pt x="10955" y="58"/>
                  <a:pt x="10955" y="37"/>
                </a:cubicBezTo>
                <a:cubicBezTo>
                  <a:pt x="10955" y="17"/>
                  <a:pt x="10972" y="0"/>
                  <a:pt x="10993" y="0"/>
                </a:cubicBezTo>
                <a:close/>
                <a:moveTo>
                  <a:pt x="11143" y="0"/>
                </a:moveTo>
                <a:lnTo>
                  <a:pt x="11143" y="0"/>
                </a:lnTo>
                <a:cubicBezTo>
                  <a:pt x="11164" y="0"/>
                  <a:pt x="11181" y="17"/>
                  <a:pt x="11181" y="37"/>
                </a:cubicBezTo>
                <a:cubicBezTo>
                  <a:pt x="11181" y="58"/>
                  <a:pt x="11164" y="75"/>
                  <a:pt x="11143" y="75"/>
                </a:cubicBezTo>
                <a:lnTo>
                  <a:pt x="11143" y="75"/>
                </a:lnTo>
                <a:cubicBezTo>
                  <a:pt x="11122" y="75"/>
                  <a:pt x="11106" y="58"/>
                  <a:pt x="11106" y="37"/>
                </a:cubicBezTo>
                <a:cubicBezTo>
                  <a:pt x="11106" y="17"/>
                  <a:pt x="11122" y="0"/>
                  <a:pt x="11143" y="0"/>
                </a:cubicBezTo>
                <a:close/>
                <a:moveTo>
                  <a:pt x="11293" y="0"/>
                </a:moveTo>
                <a:lnTo>
                  <a:pt x="11293" y="0"/>
                </a:lnTo>
                <a:cubicBezTo>
                  <a:pt x="11314" y="0"/>
                  <a:pt x="11331" y="17"/>
                  <a:pt x="11331" y="37"/>
                </a:cubicBezTo>
                <a:cubicBezTo>
                  <a:pt x="11331" y="58"/>
                  <a:pt x="11314" y="75"/>
                  <a:pt x="11293" y="75"/>
                </a:cubicBezTo>
                <a:lnTo>
                  <a:pt x="11293" y="75"/>
                </a:lnTo>
                <a:cubicBezTo>
                  <a:pt x="11272" y="75"/>
                  <a:pt x="11256" y="58"/>
                  <a:pt x="11256" y="37"/>
                </a:cubicBezTo>
                <a:cubicBezTo>
                  <a:pt x="11256" y="17"/>
                  <a:pt x="11272" y="0"/>
                  <a:pt x="11293" y="0"/>
                </a:cubicBezTo>
                <a:close/>
                <a:moveTo>
                  <a:pt x="11443" y="0"/>
                </a:moveTo>
                <a:lnTo>
                  <a:pt x="11443" y="0"/>
                </a:lnTo>
                <a:cubicBezTo>
                  <a:pt x="11464" y="0"/>
                  <a:pt x="11481" y="17"/>
                  <a:pt x="11481" y="37"/>
                </a:cubicBezTo>
                <a:cubicBezTo>
                  <a:pt x="11481" y="58"/>
                  <a:pt x="11464" y="75"/>
                  <a:pt x="11443" y="75"/>
                </a:cubicBezTo>
                <a:lnTo>
                  <a:pt x="11443" y="75"/>
                </a:lnTo>
                <a:cubicBezTo>
                  <a:pt x="11422" y="75"/>
                  <a:pt x="11406" y="58"/>
                  <a:pt x="11406" y="37"/>
                </a:cubicBezTo>
                <a:cubicBezTo>
                  <a:pt x="11406" y="17"/>
                  <a:pt x="11422" y="0"/>
                  <a:pt x="11443" y="0"/>
                </a:cubicBezTo>
                <a:close/>
                <a:moveTo>
                  <a:pt x="11593" y="0"/>
                </a:moveTo>
                <a:lnTo>
                  <a:pt x="11593" y="0"/>
                </a:lnTo>
                <a:cubicBezTo>
                  <a:pt x="11614" y="0"/>
                  <a:pt x="11631" y="17"/>
                  <a:pt x="11631" y="37"/>
                </a:cubicBezTo>
                <a:cubicBezTo>
                  <a:pt x="11631" y="58"/>
                  <a:pt x="11614" y="75"/>
                  <a:pt x="11593" y="75"/>
                </a:cubicBezTo>
                <a:lnTo>
                  <a:pt x="11593" y="75"/>
                </a:lnTo>
                <a:cubicBezTo>
                  <a:pt x="11573" y="75"/>
                  <a:pt x="11556" y="58"/>
                  <a:pt x="11556" y="37"/>
                </a:cubicBezTo>
                <a:cubicBezTo>
                  <a:pt x="11556" y="17"/>
                  <a:pt x="11573" y="0"/>
                  <a:pt x="11593" y="0"/>
                </a:cubicBezTo>
                <a:close/>
                <a:moveTo>
                  <a:pt x="11743" y="0"/>
                </a:moveTo>
                <a:lnTo>
                  <a:pt x="11743" y="0"/>
                </a:lnTo>
                <a:cubicBezTo>
                  <a:pt x="11764" y="0"/>
                  <a:pt x="11781" y="17"/>
                  <a:pt x="11781" y="37"/>
                </a:cubicBezTo>
                <a:cubicBezTo>
                  <a:pt x="11781" y="58"/>
                  <a:pt x="11764" y="75"/>
                  <a:pt x="11743" y="75"/>
                </a:cubicBezTo>
                <a:lnTo>
                  <a:pt x="11743" y="75"/>
                </a:lnTo>
                <a:cubicBezTo>
                  <a:pt x="11723" y="75"/>
                  <a:pt x="11706" y="58"/>
                  <a:pt x="11706" y="37"/>
                </a:cubicBezTo>
                <a:cubicBezTo>
                  <a:pt x="11706" y="17"/>
                  <a:pt x="11723" y="0"/>
                  <a:pt x="11743" y="0"/>
                </a:cubicBezTo>
                <a:close/>
                <a:moveTo>
                  <a:pt x="11893" y="0"/>
                </a:moveTo>
                <a:lnTo>
                  <a:pt x="11893" y="0"/>
                </a:lnTo>
                <a:cubicBezTo>
                  <a:pt x="11914" y="0"/>
                  <a:pt x="11931" y="17"/>
                  <a:pt x="11931" y="37"/>
                </a:cubicBezTo>
                <a:cubicBezTo>
                  <a:pt x="11931" y="58"/>
                  <a:pt x="11914" y="75"/>
                  <a:pt x="11893" y="75"/>
                </a:cubicBezTo>
                <a:lnTo>
                  <a:pt x="11893" y="75"/>
                </a:lnTo>
                <a:cubicBezTo>
                  <a:pt x="11873" y="75"/>
                  <a:pt x="11856" y="58"/>
                  <a:pt x="11856" y="37"/>
                </a:cubicBezTo>
                <a:cubicBezTo>
                  <a:pt x="11856" y="17"/>
                  <a:pt x="11873" y="0"/>
                  <a:pt x="11893" y="0"/>
                </a:cubicBezTo>
                <a:close/>
                <a:moveTo>
                  <a:pt x="12043" y="0"/>
                </a:moveTo>
                <a:lnTo>
                  <a:pt x="12044" y="0"/>
                </a:lnTo>
                <a:cubicBezTo>
                  <a:pt x="12064" y="0"/>
                  <a:pt x="12081" y="17"/>
                  <a:pt x="12081" y="37"/>
                </a:cubicBezTo>
                <a:cubicBezTo>
                  <a:pt x="12081" y="58"/>
                  <a:pt x="12064" y="75"/>
                  <a:pt x="12044" y="75"/>
                </a:cubicBezTo>
                <a:lnTo>
                  <a:pt x="12043" y="75"/>
                </a:lnTo>
                <a:cubicBezTo>
                  <a:pt x="12023" y="75"/>
                  <a:pt x="12006" y="58"/>
                  <a:pt x="12006" y="37"/>
                </a:cubicBezTo>
                <a:cubicBezTo>
                  <a:pt x="12006" y="17"/>
                  <a:pt x="12023" y="0"/>
                  <a:pt x="12043" y="0"/>
                </a:cubicBezTo>
                <a:close/>
                <a:moveTo>
                  <a:pt x="12194" y="0"/>
                </a:moveTo>
                <a:lnTo>
                  <a:pt x="12194" y="0"/>
                </a:lnTo>
                <a:cubicBezTo>
                  <a:pt x="12214" y="0"/>
                  <a:pt x="12231" y="17"/>
                  <a:pt x="12231" y="37"/>
                </a:cubicBezTo>
                <a:cubicBezTo>
                  <a:pt x="12231" y="58"/>
                  <a:pt x="12214" y="75"/>
                  <a:pt x="12194" y="75"/>
                </a:cubicBezTo>
                <a:lnTo>
                  <a:pt x="12194" y="75"/>
                </a:lnTo>
                <a:cubicBezTo>
                  <a:pt x="12173" y="75"/>
                  <a:pt x="12156" y="58"/>
                  <a:pt x="12156" y="37"/>
                </a:cubicBezTo>
                <a:cubicBezTo>
                  <a:pt x="12156" y="17"/>
                  <a:pt x="12173" y="0"/>
                  <a:pt x="12194" y="0"/>
                </a:cubicBezTo>
                <a:close/>
                <a:moveTo>
                  <a:pt x="12344" y="0"/>
                </a:moveTo>
                <a:lnTo>
                  <a:pt x="12344" y="0"/>
                </a:lnTo>
                <a:cubicBezTo>
                  <a:pt x="12364" y="0"/>
                  <a:pt x="12381" y="17"/>
                  <a:pt x="12381" y="37"/>
                </a:cubicBezTo>
                <a:cubicBezTo>
                  <a:pt x="12381" y="58"/>
                  <a:pt x="12364" y="75"/>
                  <a:pt x="12344" y="75"/>
                </a:cubicBezTo>
                <a:lnTo>
                  <a:pt x="12344" y="75"/>
                </a:lnTo>
                <a:cubicBezTo>
                  <a:pt x="12323" y="75"/>
                  <a:pt x="12306" y="58"/>
                  <a:pt x="12306" y="37"/>
                </a:cubicBezTo>
                <a:cubicBezTo>
                  <a:pt x="12306" y="17"/>
                  <a:pt x="12323" y="0"/>
                  <a:pt x="12344" y="0"/>
                </a:cubicBezTo>
                <a:close/>
                <a:moveTo>
                  <a:pt x="12494" y="0"/>
                </a:moveTo>
                <a:lnTo>
                  <a:pt x="12494" y="0"/>
                </a:lnTo>
                <a:cubicBezTo>
                  <a:pt x="12514" y="0"/>
                  <a:pt x="12531" y="17"/>
                  <a:pt x="12531" y="37"/>
                </a:cubicBezTo>
                <a:cubicBezTo>
                  <a:pt x="12531" y="58"/>
                  <a:pt x="12514" y="75"/>
                  <a:pt x="12494" y="75"/>
                </a:cubicBezTo>
                <a:lnTo>
                  <a:pt x="12494" y="75"/>
                </a:lnTo>
                <a:cubicBezTo>
                  <a:pt x="12473" y="75"/>
                  <a:pt x="12456" y="58"/>
                  <a:pt x="12456" y="37"/>
                </a:cubicBezTo>
                <a:cubicBezTo>
                  <a:pt x="12456" y="17"/>
                  <a:pt x="12473" y="0"/>
                  <a:pt x="12494" y="0"/>
                </a:cubicBezTo>
                <a:close/>
                <a:moveTo>
                  <a:pt x="12644" y="0"/>
                </a:moveTo>
                <a:lnTo>
                  <a:pt x="12644" y="0"/>
                </a:lnTo>
                <a:cubicBezTo>
                  <a:pt x="12665" y="0"/>
                  <a:pt x="12681" y="17"/>
                  <a:pt x="12681" y="37"/>
                </a:cubicBezTo>
                <a:cubicBezTo>
                  <a:pt x="12681" y="58"/>
                  <a:pt x="12665" y="75"/>
                  <a:pt x="12644" y="75"/>
                </a:cubicBezTo>
                <a:lnTo>
                  <a:pt x="12644" y="75"/>
                </a:lnTo>
                <a:cubicBezTo>
                  <a:pt x="12623" y="75"/>
                  <a:pt x="12606" y="58"/>
                  <a:pt x="12606" y="37"/>
                </a:cubicBezTo>
                <a:cubicBezTo>
                  <a:pt x="12606" y="17"/>
                  <a:pt x="12623" y="0"/>
                  <a:pt x="12644" y="0"/>
                </a:cubicBezTo>
                <a:close/>
                <a:moveTo>
                  <a:pt x="12794" y="0"/>
                </a:moveTo>
                <a:lnTo>
                  <a:pt x="12794" y="0"/>
                </a:lnTo>
                <a:cubicBezTo>
                  <a:pt x="12815" y="0"/>
                  <a:pt x="12831" y="17"/>
                  <a:pt x="12831" y="37"/>
                </a:cubicBezTo>
                <a:cubicBezTo>
                  <a:pt x="12831" y="58"/>
                  <a:pt x="12815" y="75"/>
                  <a:pt x="12794" y="75"/>
                </a:cubicBezTo>
                <a:lnTo>
                  <a:pt x="12794" y="75"/>
                </a:lnTo>
                <a:cubicBezTo>
                  <a:pt x="12773" y="75"/>
                  <a:pt x="12756" y="58"/>
                  <a:pt x="12756" y="37"/>
                </a:cubicBezTo>
                <a:cubicBezTo>
                  <a:pt x="12756" y="17"/>
                  <a:pt x="12773" y="0"/>
                  <a:pt x="12794" y="0"/>
                </a:cubicBezTo>
                <a:close/>
                <a:moveTo>
                  <a:pt x="12944" y="0"/>
                </a:moveTo>
                <a:lnTo>
                  <a:pt x="12944" y="0"/>
                </a:lnTo>
                <a:cubicBezTo>
                  <a:pt x="12965" y="0"/>
                  <a:pt x="12981" y="17"/>
                  <a:pt x="12981" y="37"/>
                </a:cubicBezTo>
                <a:cubicBezTo>
                  <a:pt x="12981" y="58"/>
                  <a:pt x="12965" y="75"/>
                  <a:pt x="12944" y="75"/>
                </a:cubicBezTo>
                <a:lnTo>
                  <a:pt x="12944" y="75"/>
                </a:lnTo>
                <a:cubicBezTo>
                  <a:pt x="12923" y="75"/>
                  <a:pt x="12906" y="58"/>
                  <a:pt x="12906" y="37"/>
                </a:cubicBezTo>
                <a:cubicBezTo>
                  <a:pt x="12906" y="17"/>
                  <a:pt x="12923" y="0"/>
                  <a:pt x="12944" y="0"/>
                </a:cubicBezTo>
                <a:close/>
                <a:moveTo>
                  <a:pt x="13094" y="0"/>
                </a:moveTo>
                <a:lnTo>
                  <a:pt x="13094" y="0"/>
                </a:lnTo>
                <a:cubicBezTo>
                  <a:pt x="13115" y="0"/>
                  <a:pt x="13132" y="17"/>
                  <a:pt x="13132" y="37"/>
                </a:cubicBezTo>
                <a:cubicBezTo>
                  <a:pt x="13132" y="58"/>
                  <a:pt x="13115" y="75"/>
                  <a:pt x="13094" y="75"/>
                </a:cubicBezTo>
                <a:lnTo>
                  <a:pt x="13094" y="75"/>
                </a:lnTo>
                <a:cubicBezTo>
                  <a:pt x="13073" y="75"/>
                  <a:pt x="13056" y="58"/>
                  <a:pt x="13056" y="37"/>
                </a:cubicBezTo>
                <a:cubicBezTo>
                  <a:pt x="13056" y="17"/>
                  <a:pt x="13073" y="0"/>
                  <a:pt x="13094" y="0"/>
                </a:cubicBezTo>
                <a:close/>
                <a:moveTo>
                  <a:pt x="13244" y="0"/>
                </a:moveTo>
                <a:lnTo>
                  <a:pt x="13244" y="0"/>
                </a:lnTo>
                <a:cubicBezTo>
                  <a:pt x="13265" y="0"/>
                  <a:pt x="13282" y="17"/>
                  <a:pt x="13282" y="37"/>
                </a:cubicBezTo>
                <a:cubicBezTo>
                  <a:pt x="13282" y="58"/>
                  <a:pt x="13265" y="75"/>
                  <a:pt x="13244" y="75"/>
                </a:cubicBezTo>
                <a:lnTo>
                  <a:pt x="13244" y="75"/>
                </a:lnTo>
                <a:cubicBezTo>
                  <a:pt x="13223" y="75"/>
                  <a:pt x="13207" y="58"/>
                  <a:pt x="13207" y="37"/>
                </a:cubicBezTo>
                <a:cubicBezTo>
                  <a:pt x="13207" y="17"/>
                  <a:pt x="13223" y="0"/>
                  <a:pt x="13244" y="0"/>
                </a:cubicBezTo>
                <a:close/>
                <a:moveTo>
                  <a:pt x="13394" y="0"/>
                </a:moveTo>
                <a:lnTo>
                  <a:pt x="13394" y="0"/>
                </a:lnTo>
                <a:cubicBezTo>
                  <a:pt x="13415" y="0"/>
                  <a:pt x="13432" y="17"/>
                  <a:pt x="13432" y="37"/>
                </a:cubicBezTo>
                <a:cubicBezTo>
                  <a:pt x="13432" y="58"/>
                  <a:pt x="13415" y="75"/>
                  <a:pt x="13394" y="75"/>
                </a:cubicBezTo>
                <a:lnTo>
                  <a:pt x="13394" y="75"/>
                </a:lnTo>
                <a:cubicBezTo>
                  <a:pt x="13373" y="75"/>
                  <a:pt x="13357" y="58"/>
                  <a:pt x="13357" y="37"/>
                </a:cubicBezTo>
                <a:cubicBezTo>
                  <a:pt x="13357" y="17"/>
                  <a:pt x="13373" y="0"/>
                  <a:pt x="13394" y="0"/>
                </a:cubicBezTo>
                <a:close/>
                <a:moveTo>
                  <a:pt x="13544" y="0"/>
                </a:moveTo>
                <a:lnTo>
                  <a:pt x="13544" y="0"/>
                </a:lnTo>
                <a:cubicBezTo>
                  <a:pt x="13565" y="0"/>
                  <a:pt x="13582" y="17"/>
                  <a:pt x="13582" y="37"/>
                </a:cubicBezTo>
                <a:cubicBezTo>
                  <a:pt x="13582" y="58"/>
                  <a:pt x="13565" y="75"/>
                  <a:pt x="13544" y="75"/>
                </a:cubicBezTo>
                <a:lnTo>
                  <a:pt x="13544" y="75"/>
                </a:lnTo>
                <a:cubicBezTo>
                  <a:pt x="13524" y="75"/>
                  <a:pt x="13507" y="58"/>
                  <a:pt x="13507" y="37"/>
                </a:cubicBezTo>
                <a:cubicBezTo>
                  <a:pt x="13507" y="17"/>
                  <a:pt x="13524" y="0"/>
                  <a:pt x="13544" y="0"/>
                </a:cubicBezTo>
                <a:close/>
                <a:moveTo>
                  <a:pt x="13694" y="0"/>
                </a:moveTo>
                <a:lnTo>
                  <a:pt x="13694" y="0"/>
                </a:lnTo>
                <a:cubicBezTo>
                  <a:pt x="13715" y="0"/>
                  <a:pt x="13732" y="17"/>
                  <a:pt x="13732" y="37"/>
                </a:cubicBezTo>
                <a:cubicBezTo>
                  <a:pt x="13732" y="58"/>
                  <a:pt x="13715" y="75"/>
                  <a:pt x="13694" y="75"/>
                </a:cubicBezTo>
                <a:lnTo>
                  <a:pt x="13694" y="75"/>
                </a:lnTo>
                <a:cubicBezTo>
                  <a:pt x="13674" y="75"/>
                  <a:pt x="13657" y="58"/>
                  <a:pt x="13657" y="37"/>
                </a:cubicBezTo>
                <a:cubicBezTo>
                  <a:pt x="13657" y="17"/>
                  <a:pt x="13674" y="0"/>
                  <a:pt x="13694" y="0"/>
                </a:cubicBezTo>
                <a:close/>
                <a:moveTo>
                  <a:pt x="13844" y="0"/>
                </a:moveTo>
                <a:lnTo>
                  <a:pt x="13844" y="0"/>
                </a:lnTo>
                <a:cubicBezTo>
                  <a:pt x="13865" y="0"/>
                  <a:pt x="13882" y="17"/>
                  <a:pt x="13882" y="37"/>
                </a:cubicBezTo>
                <a:cubicBezTo>
                  <a:pt x="13882" y="58"/>
                  <a:pt x="13865" y="75"/>
                  <a:pt x="13844" y="75"/>
                </a:cubicBezTo>
                <a:lnTo>
                  <a:pt x="13844" y="75"/>
                </a:lnTo>
                <a:cubicBezTo>
                  <a:pt x="13824" y="75"/>
                  <a:pt x="13807" y="58"/>
                  <a:pt x="13807" y="37"/>
                </a:cubicBezTo>
                <a:cubicBezTo>
                  <a:pt x="13807" y="17"/>
                  <a:pt x="13824" y="0"/>
                  <a:pt x="13844" y="0"/>
                </a:cubicBezTo>
                <a:close/>
                <a:moveTo>
                  <a:pt x="13994" y="0"/>
                </a:moveTo>
                <a:lnTo>
                  <a:pt x="13995" y="0"/>
                </a:lnTo>
                <a:cubicBezTo>
                  <a:pt x="14015" y="0"/>
                  <a:pt x="14032" y="17"/>
                  <a:pt x="14032" y="37"/>
                </a:cubicBezTo>
                <a:cubicBezTo>
                  <a:pt x="14032" y="58"/>
                  <a:pt x="14015" y="75"/>
                  <a:pt x="13995" y="75"/>
                </a:cubicBezTo>
                <a:lnTo>
                  <a:pt x="13994" y="75"/>
                </a:lnTo>
                <a:cubicBezTo>
                  <a:pt x="13974" y="75"/>
                  <a:pt x="13957" y="58"/>
                  <a:pt x="13957" y="37"/>
                </a:cubicBezTo>
                <a:cubicBezTo>
                  <a:pt x="13957" y="17"/>
                  <a:pt x="13974" y="0"/>
                  <a:pt x="13994" y="0"/>
                </a:cubicBezTo>
                <a:close/>
                <a:moveTo>
                  <a:pt x="14145" y="0"/>
                </a:moveTo>
                <a:lnTo>
                  <a:pt x="14145" y="0"/>
                </a:lnTo>
                <a:cubicBezTo>
                  <a:pt x="14165" y="0"/>
                  <a:pt x="14182" y="17"/>
                  <a:pt x="14182" y="37"/>
                </a:cubicBezTo>
                <a:cubicBezTo>
                  <a:pt x="14182" y="58"/>
                  <a:pt x="14165" y="75"/>
                  <a:pt x="14145" y="75"/>
                </a:cubicBezTo>
                <a:lnTo>
                  <a:pt x="14145" y="75"/>
                </a:lnTo>
                <a:cubicBezTo>
                  <a:pt x="14124" y="75"/>
                  <a:pt x="14107" y="58"/>
                  <a:pt x="14107" y="37"/>
                </a:cubicBezTo>
                <a:cubicBezTo>
                  <a:pt x="14107" y="17"/>
                  <a:pt x="14124" y="0"/>
                  <a:pt x="14145" y="0"/>
                </a:cubicBezTo>
                <a:close/>
                <a:moveTo>
                  <a:pt x="14295" y="0"/>
                </a:moveTo>
                <a:lnTo>
                  <a:pt x="14295" y="0"/>
                </a:lnTo>
                <a:cubicBezTo>
                  <a:pt x="14315" y="0"/>
                  <a:pt x="14332" y="17"/>
                  <a:pt x="14332" y="37"/>
                </a:cubicBezTo>
                <a:cubicBezTo>
                  <a:pt x="14332" y="58"/>
                  <a:pt x="14315" y="75"/>
                  <a:pt x="14295" y="75"/>
                </a:cubicBezTo>
                <a:lnTo>
                  <a:pt x="14295" y="75"/>
                </a:lnTo>
                <a:cubicBezTo>
                  <a:pt x="14274" y="75"/>
                  <a:pt x="14257" y="58"/>
                  <a:pt x="14257" y="37"/>
                </a:cubicBezTo>
                <a:cubicBezTo>
                  <a:pt x="14257" y="17"/>
                  <a:pt x="14274" y="0"/>
                  <a:pt x="14295" y="0"/>
                </a:cubicBezTo>
                <a:close/>
                <a:moveTo>
                  <a:pt x="14445" y="0"/>
                </a:moveTo>
                <a:lnTo>
                  <a:pt x="14445" y="0"/>
                </a:lnTo>
                <a:cubicBezTo>
                  <a:pt x="14465" y="0"/>
                  <a:pt x="14482" y="17"/>
                  <a:pt x="14482" y="37"/>
                </a:cubicBezTo>
                <a:cubicBezTo>
                  <a:pt x="14482" y="58"/>
                  <a:pt x="14465" y="75"/>
                  <a:pt x="14445" y="75"/>
                </a:cubicBezTo>
                <a:lnTo>
                  <a:pt x="14445" y="75"/>
                </a:lnTo>
                <a:cubicBezTo>
                  <a:pt x="14424" y="75"/>
                  <a:pt x="14407" y="58"/>
                  <a:pt x="14407" y="37"/>
                </a:cubicBezTo>
                <a:cubicBezTo>
                  <a:pt x="14407" y="17"/>
                  <a:pt x="14424" y="0"/>
                  <a:pt x="14445" y="0"/>
                </a:cubicBezTo>
                <a:close/>
                <a:moveTo>
                  <a:pt x="14595" y="0"/>
                </a:moveTo>
                <a:lnTo>
                  <a:pt x="14595" y="0"/>
                </a:lnTo>
                <a:cubicBezTo>
                  <a:pt x="14616" y="0"/>
                  <a:pt x="14632" y="17"/>
                  <a:pt x="14632" y="37"/>
                </a:cubicBezTo>
                <a:cubicBezTo>
                  <a:pt x="14632" y="58"/>
                  <a:pt x="14616" y="75"/>
                  <a:pt x="14595" y="75"/>
                </a:cubicBezTo>
                <a:lnTo>
                  <a:pt x="14595" y="75"/>
                </a:lnTo>
                <a:cubicBezTo>
                  <a:pt x="14574" y="75"/>
                  <a:pt x="14557" y="58"/>
                  <a:pt x="14557" y="37"/>
                </a:cubicBezTo>
                <a:cubicBezTo>
                  <a:pt x="14557" y="17"/>
                  <a:pt x="14574" y="0"/>
                  <a:pt x="14595" y="0"/>
                </a:cubicBezTo>
                <a:close/>
                <a:moveTo>
                  <a:pt x="14745" y="0"/>
                </a:moveTo>
                <a:lnTo>
                  <a:pt x="14745" y="0"/>
                </a:lnTo>
                <a:cubicBezTo>
                  <a:pt x="14766" y="0"/>
                  <a:pt x="14782" y="17"/>
                  <a:pt x="14782" y="37"/>
                </a:cubicBezTo>
                <a:cubicBezTo>
                  <a:pt x="14782" y="58"/>
                  <a:pt x="14766" y="75"/>
                  <a:pt x="14745" y="75"/>
                </a:cubicBezTo>
                <a:lnTo>
                  <a:pt x="14745" y="75"/>
                </a:lnTo>
                <a:cubicBezTo>
                  <a:pt x="14724" y="75"/>
                  <a:pt x="14707" y="58"/>
                  <a:pt x="14707" y="37"/>
                </a:cubicBezTo>
                <a:cubicBezTo>
                  <a:pt x="14707" y="17"/>
                  <a:pt x="14724" y="0"/>
                  <a:pt x="14745" y="0"/>
                </a:cubicBezTo>
                <a:close/>
                <a:moveTo>
                  <a:pt x="14895" y="0"/>
                </a:moveTo>
                <a:lnTo>
                  <a:pt x="14895" y="0"/>
                </a:lnTo>
                <a:cubicBezTo>
                  <a:pt x="14916" y="0"/>
                  <a:pt x="14932" y="17"/>
                  <a:pt x="14932" y="37"/>
                </a:cubicBezTo>
                <a:cubicBezTo>
                  <a:pt x="14932" y="58"/>
                  <a:pt x="14916" y="75"/>
                  <a:pt x="14895" y="75"/>
                </a:cubicBezTo>
                <a:lnTo>
                  <a:pt x="14895" y="75"/>
                </a:lnTo>
                <a:cubicBezTo>
                  <a:pt x="14874" y="75"/>
                  <a:pt x="14857" y="58"/>
                  <a:pt x="14857" y="37"/>
                </a:cubicBezTo>
                <a:cubicBezTo>
                  <a:pt x="14857" y="17"/>
                  <a:pt x="14874" y="0"/>
                  <a:pt x="14895" y="0"/>
                </a:cubicBezTo>
                <a:close/>
                <a:moveTo>
                  <a:pt x="15045" y="0"/>
                </a:moveTo>
                <a:lnTo>
                  <a:pt x="15045" y="0"/>
                </a:lnTo>
                <a:cubicBezTo>
                  <a:pt x="15066" y="0"/>
                  <a:pt x="15083" y="17"/>
                  <a:pt x="15083" y="37"/>
                </a:cubicBezTo>
                <a:cubicBezTo>
                  <a:pt x="15083" y="58"/>
                  <a:pt x="15066" y="75"/>
                  <a:pt x="15045" y="75"/>
                </a:cubicBezTo>
                <a:lnTo>
                  <a:pt x="15045" y="75"/>
                </a:lnTo>
                <a:cubicBezTo>
                  <a:pt x="15024" y="75"/>
                  <a:pt x="15007" y="58"/>
                  <a:pt x="15007" y="37"/>
                </a:cubicBezTo>
                <a:cubicBezTo>
                  <a:pt x="15007" y="17"/>
                  <a:pt x="15024" y="0"/>
                  <a:pt x="15045" y="0"/>
                </a:cubicBezTo>
                <a:close/>
                <a:moveTo>
                  <a:pt x="15195" y="0"/>
                </a:moveTo>
                <a:lnTo>
                  <a:pt x="15195" y="0"/>
                </a:lnTo>
                <a:cubicBezTo>
                  <a:pt x="15216" y="0"/>
                  <a:pt x="15233" y="17"/>
                  <a:pt x="15233" y="37"/>
                </a:cubicBezTo>
                <a:cubicBezTo>
                  <a:pt x="15233" y="58"/>
                  <a:pt x="15216" y="75"/>
                  <a:pt x="15195" y="75"/>
                </a:cubicBezTo>
                <a:lnTo>
                  <a:pt x="15195" y="75"/>
                </a:lnTo>
                <a:cubicBezTo>
                  <a:pt x="15174" y="75"/>
                  <a:pt x="15158" y="58"/>
                  <a:pt x="15158" y="37"/>
                </a:cubicBezTo>
                <a:cubicBezTo>
                  <a:pt x="15158" y="17"/>
                  <a:pt x="15174" y="0"/>
                  <a:pt x="15195" y="0"/>
                </a:cubicBezTo>
                <a:close/>
                <a:moveTo>
                  <a:pt x="15345" y="0"/>
                </a:moveTo>
                <a:lnTo>
                  <a:pt x="15345" y="0"/>
                </a:lnTo>
                <a:cubicBezTo>
                  <a:pt x="15366" y="0"/>
                  <a:pt x="15383" y="17"/>
                  <a:pt x="15383" y="37"/>
                </a:cubicBezTo>
                <a:cubicBezTo>
                  <a:pt x="15383" y="58"/>
                  <a:pt x="15366" y="75"/>
                  <a:pt x="15345" y="75"/>
                </a:cubicBezTo>
                <a:lnTo>
                  <a:pt x="15345" y="75"/>
                </a:lnTo>
                <a:cubicBezTo>
                  <a:pt x="15324" y="75"/>
                  <a:pt x="15308" y="58"/>
                  <a:pt x="15308" y="37"/>
                </a:cubicBezTo>
                <a:cubicBezTo>
                  <a:pt x="15308" y="17"/>
                  <a:pt x="15324" y="0"/>
                  <a:pt x="15345" y="0"/>
                </a:cubicBezTo>
                <a:close/>
                <a:moveTo>
                  <a:pt x="15495" y="0"/>
                </a:moveTo>
                <a:lnTo>
                  <a:pt x="15495" y="0"/>
                </a:lnTo>
                <a:cubicBezTo>
                  <a:pt x="15516" y="0"/>
                  <a:pt x="15533" y="17"/>
                  <a:pt x="15533" y="37"/>
                </a:cubicBezTo>
                <a:cubicBezTo>
                  <a:pt x="15533" y="58"/>
                  <a:pt x="15516" y="75"/>
                  <a:pt x="15495" y="75"/>
                </a:cubicBezTo>
                <a:lnTo>
                  <a:pt x="15495" y="75"/>
                </a:lnTo>
                <a:cubicBezTo>
                  <a:pt x="15474" y="75"/>
                  <a:pt x="15458" y="58"/>
                  <a:pt x="15458" y="37"/>
                </a:cubicBezTo>
                <a:cubicBezTo>
                  <a:pt x="15458" y="17"/>
                  <a:pt x="15474" y="0"/>
                  <a:pt x="15495" y="0"/>
                </a:cubicBezTo>
                <a:close/>
                <a:moveTo>
                  <a:pt x="15645" y="0"/>
                </a:moveTo>
                <a:lnTo>
                  <a:pt x="15645" y="0"/>
                </a:lnTo>
                <a:cubicBezTo>
                  <a:pt x="15666" y="0"/>
                  <a:pt x="15683" y="17"/>
                  <a:pt x="15683" y="37"/>
                </a:cubicBezTo>
                <a:cubicBezTo>
                  <a:pt x="15683" y="58"/>
                  <a:pt x="15666" y="75"/>
                  <a:pt x="15645" y="75"/>
                </a:cubicBezTo>
                <a:lnTo>
                  <a:pt x="15645" y="75"/>
                </a:lnTo>
                <a:cubicBezTo>
                  <a:pt x="15625" y="75"/>
                  <a:pt x="15608" y="58"/>
                  <a:pt x="15608" y="37"/>
                </a:cubicBezTo>
                <a:cubicBezTo>
                  <a:pt x="15608" y="17"/>
                  <a:pt x="15625" y="0"/>
                  <a:pt x="15645" y="0"/>
                </a:cubicBezTo>
                <a:close/>
                <a:moveTo>
                  <a:pt x="15795" y="0"/>
                </a:moveTo>
                <a:lnTo>
                  <a:pt x="15795" y="0"/>
                </a:lnTo>
                <a:cubicBezTo>
                  <a:pt x="15816" y="0"/>
                  <a:pt x="15833" y="17"/>
                  <a:pt x="15833" y="37"/>
                </a:cubicBezTo>
                <a:cubicBezTo>
                  <a:pt x="15833" y="58"/>
                  <a:pt x="15816" y="75"/>
                  <a:pt x="15795" y="75"/>
                </a:cubicBezTo>
                <a:lnTo>
                  <a:pt x="15795" y="75"/>
                </a:lnTo>
                <a:cubicBezTo>
                  <a:pt x="15775" y="75"/>
                  <a:pt x="15758" y="58"/>
                  <a:pt x="15758" y="37"/>
                </a:cubicBezTo>
                <a:cubicBezTo>
                  <a:pt x="15758" y="17"/>
                  <a:pt x="15775" y="0"/>
                  <a:pt x="15795" y="0"/>
                </a:cubicBezTo>
                <a:close/>
                <a:moveTo>
                  <a:pt x="15945" y="0"/>
                </a:moveTo>
                <a:lnTo>
                  <a:pt x="15945" y="0"/>
                </a:lnTo>
                <a:cubicBezTo>
                  <a:pt x="15966" y="0"/>
                  <a:pt x="15983" y="17"/>
                  <a:pt x="15983" y="37"/>
                </a:cubicBezTo>
                <a:cubicBezTo>
                  <a:pt x="15983" y="58"/>
                  <a:pt x="15966" y="75"/>
                  <a:pt x="15945" y="75"/>
                </a:cubicBezTo>
                <a:lnTo>
                  <a:pt x="15945" y="75"/>
                </a:lnTo>
                <a:cubicBezTo>
                  <a:pt x="15925" y="75"/>
                  <a:pt x="15908" y="58"/>
                  <a:pt x="15908" y="37"/>
                </a:cubicBezTo>
                <a:cubicBezTo>
                  <a:pt x="15908" y="17"/>
                  <a:pt x="15925" y="0"/>
                  <a:pt x="15945" y="0"/>
                </a:cubicBezTo>
                <a:close/>
                <a:moveTo>
                  <a:pt x="16095" y="0"/>
                </a:moveTo>
                <a:lnTo>
                  <a:pt x="16096" y="0"/>
                </a:lnTo>
                <a:cubicBezTo>
                  <a:pt x="16116" y="0"/>
                  <a:pt x="16133" y="17"/>
                  <a:pt x="16133" y="37"/>
                </a:cubicBezTo>
                <a:cubicBezTo>
                  <a:pt x="16133" y="58"/>
                  <a:pt x="16116" y="75"/>
                  <a:pt x="16096" y="75"/>
                </a:cubicBezTo>
                <a:lnTo>
                  <a:pt x="16095" y="75"/>
                </a:lnTo>
                <a:cubicBezTo>
                  <a:pt x="16075" y="75"/>
                  <a:pt x="16058" y="58"/>
                  <a:pt x="16058" y="37"/>
                </a:cubicBezTo>
                <a:cubicBezTo>
                  <a:pt x="16058" y="17"/>
                  <a:pt x="16075" y="0"/>
                  <a:pt x="16095" y="0"/>
                </a:cubicBezTo>
                <a:close/>
                <a:moveTo>
                  <a:pt x="16246" y="0"/>
                </a:moveTo>
                <a:lnTo>
                  <a:pt x="16246" y="0"/>
                </a:lnTo>
                <a:cubicBezTo>
                  <a:pt x="16266" y="0"/>
                  <a:pt x="16283" y="17"/>
                  <a:pt x="16283" y="37"/>
                </a:cubicBezTo>
                <a:cubicBezTo>
                  <a:pt x="16283" y="58"/>
                  <a:pt x="16266" y="75"/>
                  <a:pt x="16246" y="75"/>
                </a:cubicBezTo>
                <a:lnTo>
                  <a:pt x="16246" y="75"/>
                </a:lnTo>
                <a:cubicBezTo>
                  <a:pt x="16225" y="75"/>
                  <a:pt x="16208" y="58"/>
                  <a:pt x="16208" y="37"/>
                </a:cubicBezTo>
                <a:cubicBezTo>
                  <a:pt x="16208" y="17"/>
                  <a:pt x="16225" y="0"/>
                  <a:pt x="16246" y="0"/>
                </a:cubicBezTo>
                <a:close/>
                <a:moveTo>
                  <a:pt x="16396" y="0"/>
                </a:moveTo>
                <a:lnTo>
                  <a:pt x="16396" y="0"/>
                </a:lnTo>
                <a:cubicBezTo>
                  <a:pt x="16416" y="0"/>
                  <a:pt x="16433" y="17"/>
                  <a:pt x="16433" y="37"/>
                </a:cubicBezTo>
                <a:cubicBezTo>
                  <a:pt x="16433" y="58"/>
                  <a:pt x="16416" y="75"/>
                  <a:pt x="16396" y="75"/>
                </a:cubicBezTo>
                <a:lnTo>
                  <a:pt x="16396" y="75"/>
                </a:lnTo>
                <a:cubicBezTo>
                  <a:pt x="16375" y="75"/>
                  <a:pt x="16358" y="58"/>
                  <a:pt x="16358" y="37"/>
                </a:cubicBezTo>
                <a:cubicBezTo>
                  <a:pt x="16358" y="17"/>
                  <a:pt x="16375" y="0"/>
                  <a:pt x="16396" y="0"/>
                </a:cubicBezTo>
                <a:close/>
                <a:moveTo>
                  <a:pt x="16546" y="0"/>
                </a:moveTo>
                <a:lnTo>
                  <a:pt x="16546" y="0"/>
                </a:lnTo>
                <a:cubicBezTo>
                  <a:pt x="16567" y="0"/>
                  <a:pt x="16583" y="17"/>
                  <a:pt x="16583" y="37"/>
                </a:cubicBezTo>
                <a:cubicBezTo>
                  <a:pt x="16583" y="58"/>
                  <a:pt x="16567" y="75"/>
                  <a:pt x="16546" y="75"/>
                </a:cubicBezTo>
                <a:lnTo>
                  <a:pt x="16546" y="75"/>
                </a:lnTo>
                <a:cubicBezTo>
                  <a:pt x="16525" y="75"/>
                  <a:pt x="16508" y="58"/>
                  <a:pt x="16508" y="37"/>
                </a:cubicBezTo>
                <a:cubicBezTo>
                  <a:pt x="16508" y="17"/>
                  <a:pt x="16525" y="0"/>
                  <a:pt x="16546" y="0"/>
                </a:cubicBezTo>
                <a:close/>
                <a:moveTo>
                  <a:pt x="16696" y="0"/>
                </a:moveTo>
                <a:lnTo>
                  <a:pt x="16696" y="0"/>
                </a:lnTo>
                <a:cubicBezTo>
                  <a:pt x="16717" y="0"/>
                  <a:pt x="16733" y="17"/>
                  <a:pt x="16733" y="37"/>
                </a:cubicBezTo>
                <a:cubicBezTo>
                  <a:pt x="16733" y="58"/>
                  <a:pt x="16717" y="75"/>
                  <a:pt x="16696" y="75"/>
                </a:cubicBezTo>
                <a:lnTo>
                  <a:pt x="16696" y="75"/>
                </a:lnTo>
                <a:cubicBezTo>
                  <a:pt x="16675" y="75"/>
                  <a:pt x="16658" y="58"/>
                  <a:pt x="16658" y="37"/>
                </a:cubicBezTo>
                <a:cubicBezTo>
                  <a:pt x="16658" y="17"/>
                  <a:pt x="16675" y="0"/>
                  <a:pt x="16696" y="0"/>
                </a:cubicBezTo>
                <a:close/>
                <a:moveTo>
                  <a:pt x="16846" y="0"/>
                </a:moveTo>
                <a:lnTo>
                  <a:pt x="16846" y="0"/>
                </a:lnTo>
                <a:cubicBezTo>
                  <a:pt x="16867" y="0"/>
                  <a:pt x="16883" y="17"/>
                  <a:pt x="16883" y="37"/>
                </a:cubicBezTo>
                <a:cubicBezTo>
                  <a:pt x="16883" y="58"/>
                  <a:pt x="16867" y="75"/>
                  <a:pt x="16846" y="75"/>
                </a:cubicBezTo>
                <a:lnTo>
                  <a:pt x="16846" y="75"/>
                </a:lnTo>
                <a:cubicBezTo>
                  <a:pt x="16825" y="75"/>
                  <a:pt x="16808" y="58"/>
                  <a:pt x="16808" y="37"/>
                </a:cubicBezTo>
                <a:cubicBezTo>
                  <a:pt x="16808" y="17"/>
                  <a:pt x="16825" y="0"/>
                  <a:pt x="16846" y="0"/>
                </a:cubicBezTo>
                <a:close/>
                <a:moveTo>
                  <a:pt x="16996" y="0"/>
                </a:moveTo>
                <a:lnTo>
                  <a:pt x="16996" y="0"/>
                </a:lnTo>
                <a:cubicBezTo>
                  <a:pt x="17017" y="0"/>
                  <a:pt x="17034" y="17"/>
                  <a:pt x="17034" y="37"/>
                </a:cubicBezTo>
                <a:cubicBezTo>
                  <a:pt x="17034" y="58"/>
                  <a:pt x="17017" y="75"/>
                  <a:pt x="16996" y="75"/>
                </a:cubicBezTo>
                <a:lnTo>
                  <a:pt x="16996" y="75"/>
                </a:lnTo>
                <a:cubicBezTo>
                  <a:pt x="16975" y="75"/>
                  <a:pt x="16958" y="58"/>
                  <a:pt x="16958" y="37"/>
                </a:cubicBezTo>
                <a:cubicBezTo>
                  <a:pt x="16958" y="17"/>
                  <a:pt x="16975" y="0"/>
                  <a:pt x="16996" y="0"/>
                </a:cubicBezTo>
                <a:close/>
                <a:moveTo>
                  <a:pt x="17146" y="0"/>
                </a:moveTo>
                <a:lnTo>
                  <a:pt x="17146" y="0"/>
                </a:lnTo>
                <a:cubicBezTo>
                  <a:pt x="17167" y="0"/>
                  <a:pt x="17184" y="17"/>
                  <a:pt x="17184" y="37"/>
                </a:cubicBezTo>
                <a:cubicBezTo>
                  <a:pt x="17184" y="58"/>
                  <a:pt x="17167" y="75"/>
                  <a:pt x="17146" y="75"/>
                </a:cubicBezTo>
                <a:lnTo>
                  <a:pt x="17146" y="75"/>
                </a:lnTo>
                <a:cubicBezTo>
                  <a:pt x="17125" y="75"/>
                  <a:pt x="17109" y="58"/>
                  <a:pt x="17109" y="37"/>
                </a:cubicBezTo>
                <a:cubicBezTo>
                  <a:pt x="17109" y="17"/>
                  <a:pt x="17125" y="0"/>
                  <a:pt x="17146" y="0"/>
                </a:cubicBezTo>
                <a:close/>
                <a:moveTo>
                  <a:pt x="17296" y="0"/>
                </a:moveTo>
                <a:lnTo>
                  <a:pt x="17296" y="0"/>
                </a:lnTo>
                <a:cubicBezTo>
                  <a:pt x="17317" y="0"/>
                  <a:pt x="17334" y="17"/>
                  <a:pt x="17334" y="37"/>
                </a:cubicBezTo>
                <a:cubicBezTo>
                  <a:pt x="17334" y="58"/>
                  <a:pt x="17317" y="75"/>
                  <a:pt x="17296" y="75"/>
                </a:cubicBezTo>
                <a:lnTo>
                  <a:pt x="17296" y="75"/>
                </a:lnTo>
                <a:cubicBezTo>
                  <a:pt x="17275" y="75"/>
                  <a:pt x="17259" y="58"/>
                  <a:pt x="17259" y="37"/>
                </a:cubicBezTo>
                <a:cubicBezTo>
                  <a:pt x="17259" y="17"/>
                  <a:pt x="17275" y="0"/>
                  <a:pt x="17296" y="0"/>
                </a:cubicBezTo>
                <a:close/>
                <a:moveTo>
                  <a:pt x="17446" y="0"/>
                </a:moveTo>
                <a:lnTo>
                  <a:pt x="17446" y="0"/>
                </a:lnTo>
                <a:cubicBezTo>
                  <a:pt x="17467" y="0"/>
                  <a:pt x="17484" y="17"/>
                  <a:pt x="17484" y="37"/>
                </a:cubicBezTo>
                <a:cubicBezTo>
                  <a:pt x="17484" y="58"/>
                  <a:pt x="17467" y="75"/>
                  <a:pt x="17446" y="75"/>
                </a:cubicBezTo>
                <a:lnTo>
                  <a:pt x="17446" y="75"/>
                </a:lnTo>
                <a:cubicBezTo>
                  <a:pt x="17425" y="75"/>
                  <a:pt x="17409" y="58"/>
                  <a:pt x="17409" y="37"/>
                </a:cubicBezTo>
                <a:cubicBezTo>
                  <a:pt x="17409" y="17"/>
                  <a:pt x="17425" y="0"/>
                  <a:pt x="17446" y="0"/>
                </a:cubicBezTo>
                <a:close/>
                <a:moveTo>
                  <a:pt x="17596" y="0"/>
                </a:moveTo>
                <a:lnTo>
                  <a:pt x="17596" y="0"/>
                </a:lnTo>
                <a:cubicBezTo>
                  <a:pt x="17617" y="0"/>
                  <a:pt x="17634" y="17"/>
                  <a:pt x="17634" y="37"/>
                </a:cubicBezTo>
                <a:cubicBezTo>
                  <a:pt x="17634" y="58"/>
                  <a:pt x="17617" y="75"/>
                  <a:pt x="17596" y="75"/>
                </a:cubicBezTo>
                <a:lnTo>
                  <a:pt x="17596" y="75"/>
                </a:lnTo>
                <a:cubicBezTo>
                  <a:pt x="17576" y="75"/>
                  <a:pt x="17559" y="58"/>
                  <a:pt x="17559" y="37"/>
                </a:cubicBezTo>
                <a:cubicBezTo>
                  <a:pt x="17559" y="17"/>
                  <a:pt x="17576" y="0"/>
                  <a:pt x="17596" y="0"/>
                </a:cubicBezTo>
                <a:close/>
                <a:moveTo>
                  <a:pt x="17746" y="0"/>
                </a:moveTo>
                <a:lnTo>
                  <a:pt x="17746" y="0"/>
                </a:lnTo>
                <a:cubicBezTo>
                  <a:pt x="17767" y="0"/>
                  <a:pt x="17784" y="17"/>
                  <a:pt x="17784" y="37"/>
                </a:cubicBezTo>
                <a:cubicBezTo>
                  <a:pt x="17784" y="58"/>
                  <a:pt x="17767" y="75"/>
                  <a:pt x="17746" y="75"/>
                </a:cubicBezTo>
                <a:lnTo>
                  <a:pt x="17746" y="75"/>
                </a:lnTo>
                <a:cubicBezTo>
                  <a:pt x="17726" y="75"/>
                  <a:pt x="17709" y="58"/>
                  <a:pt x="17709" y="37"/>
                </a:cubicBezTo>
                <a:cubicBezTo>
                  <a:pt x="17709" y="17"/>
                  <a:pt x="17726" y="0"/>
                  <a:pt x="17746" y="0"/>
                </a:cubicBezTo>
                <a:close/>
                <a:moveTo>
                  <a:pt x="17896" y="0"/>
                </a:moveTo>
                <a:lnTo>
                  <a:pt x="17896" y="0"/>
                </a:lnTo>
                <a:cubicBezTo>
                  <a:pt x="17917" y="0"/>
                  <a:pt x="17934" y="17"/>
                  <a:pt x="17934" y="37"/>
                </a:cubicBezTo>
                <a:cubicBezTo>
                  <a:pt x="17934" y="58"/>
                  <a:pt x="17917" y="75"/>
                  <a:pt x="17896" y="75"/>
                </a:cubicBezTo>
                <a:lnTo>
                  <a:pt x="17896" y="75"/>
                </a:lnTo>
                <a:cubicBezTo>
                  <a:pt x="17876" y="75"/>
                  <a:pt x="17859" y="58"/>
                  <a:pt x="17859" y="37"/>
                </a:cubicBezTo>
                <a:cubicBezTo>
                  <a:pt x="17859" y="17"/>
                  <a:pt x="17876" y="0"/>
                  <a:pt x="17896" y="0"/>
                </a:cubicBezTo>
                <a:close/>
                <a:moveTo>
                  <a:pt x="18046" y="0"/>
                </a:moveTo>
                <a:lnTo>
                  <a:pt x="18047" y="0"/>
                </a:lnTo>
                <a:cubicBezTo>
                  <a:pt x="18067" y="0"/>
                  <a:pt x="18084" y="17"/>
                  <a:pt x="18084" y="37"/>
                </a:cubicBezTo>
                <a:cubicBezTo>
                  <a:pt x="18084" y="58"/>
                  <a:pt x="18067" y="75"/>
                  <a:pt x="18047" y="75"/>
                </a:cubicBezTo>
                <a:lnTo>
                  <a:pt x="18046" y="75"/>
                </a:lnTo>
                <a:cubicBezTo>
                  <a:pt x="18026" y="75"/>
                  <a:pt x="18009" y="58"/>
                  <a:pt x="18009" y="37"/>
                </a:cubicBezTo>
                <a:cubicBezTo>
                  <a:pt x="18009" y="17"/>
                  <a:pt x="18026" y="0"/>
                  <a:pt x="18046" y="0"/>
                </a:cubicBezTo>
                <a:close/>
                <a:moveTo>
                  <a:pt x="18197" y="0"/>
                </a:moveTo>
                <a:lnTo>
                  <a:pt x="18197" y="0"/>
                </a:lnTo>
                <a:cubicBezTo>
                  <a:pt x="18217" y="0"/>
                  <a:pt x="18234" y="17"/>
                  <a:pt x="18234" y="37"/>
                </a:cubicBezTo>
                <a:cubicBezTo>
                  <a:pt x="18234" y="58"/>
                  <a:pt x="18217" y="75"/>
                  <a:pt x="18197" y="75"/>
                </a:cubicBezTo>
                <a:lnTo>
                  <a:pt x="18197" y="75"/>
                </a:lnTo>
                <a:cubicBezTo>
                  <a:pt x="18176" y="75"/>
                  <a:pt x="18159" y="58"/>
                  <a:pt x="18159" y="37"/>
                </a:cubicBezTo>
                <a:cubicBezTo>
                  <a:pt x="18159" y="17"/>
                  <a:pt x="18176" y="0"/>
                  <a:pt x="18197" y="0"/>
                </a:cubicBezTo>
                <a:close/>
                <a:moveTo>
                  <a:pt x="18347" y="0"/>
                </a:moveTo>
                <a:lnTo>
                  <a:pt x="18347" y="0"/>
                </a:lnTo>
                <a:cubicBezTo>
                  <a:pt x="18367" y="0"/>
                  <a:pt x="18384" y="17"/>
                  <a:pt x="18384" y="37"/>
                </a:cubicBezTo>
                <a:cubicBezTo>
                  <a:pt x="18384" y="58"/>
                  <a:pt x="18367" y="75"/>
                  <a:pt x="18347" y="75"/>
                </a:cubicBezTo>
                <a:lnTo>
                  <a:pt x="18347" y="75"/>
                </a:lnTo>
                <a:cubicBezTo>
                  <a:pt x="18326" y="75"/>
                  <a:pt x="18309" y="58"/>
                  <a:pt x="18309" y="37"/>
                </a:cubicBezTo>
                <a:cubicBezTo>
                  <a:pt x="18309" y="17"/>
                  <a:pt x="18326" y="0"/>
                  <a:pt x="18347" y="0"/>
                </a:cubicBezTo>
                <a:close/>
                <a:moveTo>
                  <a:pt x="18497" y="0"/>
                </a:moveTo>
                <a:lnTo>
                  <a:pt x="18497" y="0"/>
                </a:lnTo>
                <a:cubicBezTo>
                  <a:pt x="18517" y="0"/>
                  <a:pt x="18534" y="17"/>
                  <a:pt x="18534" y="37"/>
                </a:cubicBezTo>
                <a:cubicBezTo>
                  <a:pt x="18534" y="58"/>
                  <a:pt x="18517" y="75"/>
                  <a:pt x="18497" y="75"/>
                </a:cubicBezTo>
                <a:lnTo>
                  <a:pt x="18497" y="75"/>
                </a:lnTo>
                <a:cubicBezTo>
                  <a:pt x="18476" y="75"/>
                  <a:pt x="18459" y="58"/>
                  <a:pt x="18459" y="37"/>
                </a:cubicBezTo>
                <a:cubicBezTo>
                  <a:pt x="18459" y="17"/>
                  <a:pt x="18476" y="0"/>
                  <a:pt x="18497" y="0"/>
                </a:cubicBezTo>
                <a:close/>
                <a:moveTo>
                  <a:pt x="18647" y="0"/>
                </a:moveTo>
                <a:lnTo>
                  <a:pt x="18647" y="0"/>
                </a:lnTo>
                <a:cubicBezTo>
                  <a:pt x="18668" y="0"/>
                  <a:pt x="18684" y="17"/>
                  <a:pt x="18684" y="37"/>
                </a:cubicBezTo>
                <a:cubicBezTo>
                  <a:pt x="18684" y="58"/>
                  <a:pt x="18668" y="75"/>
                  <a:pt x="18647" y="75"/>
                </a:cubicBezTo>
                <a:lnTo>
                  <a:pt x="18647" y="75"/>
                </a:lnTo>
                <a:cubicBezTo>
                  <a:pt x="18626" y="75"/>
                  <a:pt x="18609" y="58"/>
                  <a:pt x="18609" y="37"/>
                </a:cubicBezTo>
                <a:cubicBezTo>
                  <a:pt x="18609" y="17"/>
                  <a:pt x="18626" y="0"/>
                  <a:pt x="18647" y="0"/>
                </a:cubicBezTo>
                <a:close/>
                <a:moveTo>
                  <a:pt x="18797" y="0"/>
                </a:moveTo>
                <a:lnTo>
                  <a:pt x="18797" y="0"/>
                </a:lnTo>
                <a:cubicBezTo>
                  <a:pt x="18818" y="0"/>
                  <a:pt x="18834" y="17"/>
                  <a:pt x="18834" y="37"/>
                </a:cubicBezTo>
                <a:cubicBezTo>
                  <a:pt x="18834" y="58"/>
                  <a:pt x="18818" y="75"/>
                  <a:pt x="18797" y="75"/>
                </a:cubicBezTo>
                <a:lnTo>
                  <a:pt x="18797" y="75"/>
                </a:lnTo>
                <a:cubicBezTo>
                  <a:pt x="18776" y="75"/>
                  <a:pt x="18759" y="58"/>
                  <a:pt x="18759" y="37"/>
                </a:cubicBezTo>
                <a:cubicBezTo>
                  <a:pt x="18759" y="17"/>
                  <a:pt x="18776" y="0"/>
                  <a:pt x="18797" y="0"/>
                </a:cubicBezTo>
                <a:close/>
                <a:moveTo>
                  <a:pt x="18947" y="0"/>
                </a:moveTo>
                <a:lnTo>
                  <a:pt x="18947" y="0"/>
                </a:lnTo>
                <a:cubicBezTo>
                  <a:pt x="18968" y="0"/>
                  <a:pt x="18984" y="17"/>
                  <a:pt x="18984" y="37"/>
                </a:cubicBezTo>
                <a:cubicBezTo>
                  <a:pt x="18984" y="58"/>
                  <a:pt x="18968" y="75"/>
                  <a:pt x="18947" y="75"/>
                </a:cubicBezTo>
                <a:lnTo>
                  <a:pt x="18947" y="75"/>
                </a:lnTo>
                <a:cubicBezTo>
                  <a:pt x="18926" y="75"/>
                  <a:pt x="18909" y="58"/>
                  <a:pt x="18909" y="37"/>
                </a:cubicBezTo>
                <a:cubicBezTo>
                  <a:pt x="18909" y="17"/>
                  <a:pt x="18926" y="0"/>
                  <a:pt x="18947" y="0"/>
                </a:cubicBezTo>
                <a:close/>
                <a:moveTo>
                  <a:pt x="19097" y="0"/>
                </a:moveTo>
                <a:lnTo>
                  <a:pt x="19097" y="0"/>
                </a:lnTo>
                <a:cubicBezTo>
                  <a:pt x="19118" y="0"/>
                  <a:pt x="19135" y="17"/>
                  <a:pt x="19135" y="37"/>
                </a:cubicBezTo>
                <a:cubicBezTo>
                  <a:pt x="19135" y="58"/>
                  <a:pt x="19118" y="75"/>
                  <a:pt x="19097" y="75"/>
                </a:cubicBezTo>
                <a:lnTo>
                  <a:pt x="19097" y="75"/>
                </a:lnTo>
                <a:cubicBezTo>
                  <a:pt x="19076" y="75"/>
                  <a:pt x="19059" y="58"/>
                  <a:pt x="19059" y="37"/>
                </a:cubicBezTo>
                <a:cubicBezTo>
                  <a:pt x="19059" y="17"/>
                  <a:pt x="19076" y="0"/>
                  <a:pt x="19097" y="0"/>
                </a:cubicBezTo>
                <a:close/>
                <a:moveTo>
                  <a:pt x="19247" y="0"/>
                </a:moveTo>
                <a:lnTo>
                  <a:pt x="19247" y="0"/>
                </a:lnTo>
                <a:cubicBezTo>
                  <a:pt x="19268" y="0"/>
                  <a:pt x="19285" y="17"/>
                  <a:pt x="19285" y="37"/>
                </a:cubicBezTo>
                <a:cubicBezTo>
                  <a:pt x="19285" y="58"/>
                  <a:pt x="19268" y="75"/>
                  <a:pt x="19247" y="75"/>
                </a:cubicBezTo>
                <a:lnTo>
                  <a:pt x="19247" y="75"/>
                </a:lnTo>
                <a:cubicBezTo>
                  <a:pt x="19226" y="75"/>
                  <a:pt x="19210" y="58"/>
                  <a:pt x="19210" y="37"/>
                </a:cubicBezTo>
                <a:cubicBezTo>
                  <a:pt x="19210" y="17"/>
                  <a:pt x="19226" y="0"/>
                  <a:pt x="19247" y="0"/>
                </a:cubicBezTo>
                <a:close/>
                <a:moveTo>
                  <a:pt x="19397" y="0"/>
                </a:moveTo>
                <a:lnTo>
                  <a:pt x="19397" y="0"/>
                </a:lnTo>
                <a:cubicBezTo>
                  <a:pt x="19418" y="0"/>
                  <a:pt x="19435" y="17"/>
                  <a:pt x="19435" y="37"/>
                </a:cubicBezTo>
                <a:cubicBezTo>
                  <a:pt x="19435" y="58"/>
                  <a:pt x="19418" y="75"/>
                  <a:pt x="19397" y="75"/>
                </a:cubicBezTo>
                <a:lnTo>
                  <a:pt x="19397" y="75"/>
                </a:lnTo>
                <a:cubicBezTo>
                  <a:pt x="19376" y="75"/>
                  <a:pt x="19360" y="58"/>
                  <a:pt x="19360" y="37"/>
                </a:cubicBezTo>
                <a:cubicBezTo>
                  <a:pt x="19360" y="17"/>
                  <a:pt x="19376" y="0"/>
                  <a:pt x="19397" y="0"/>
                </a:cubicBezTo>
                <a:close/>
                <a:moveTo>
                  <a:pt x="19547" y="0"/>
                </a:moveTo>
                <a:lnTo>
                  <a:pt x="19547" y="0"/>
                </a:lnTo>
                <a:cubicBezTo>
                  <a:pt x="19568" y="0"/>
                  <a:pt x="19585" y="17"/>
                  <a:pt x="19585" y="37"/>
                </a:cubicBezTo>
                <a:cubicBezTo>
                  <a:pt x="19585" y="58"/>
                  <a:pt x="19568" y="75"/>
                  <a:pt x="19547" y="75"/>
                </a:cubicBezTo>
                <a:lnTo>
                  <a:pt x="19547" y="75"/>
                </a:lnTo>
                <a:cubicBezTo>
                  <a:pt x="19527" y="75"/>
                  <a:pt x="19510" y="58"/>
                  <a:pt x="19510" y="37"/>
                </a:cubicBezTo>
                <a:cubicBezTo>
                  <a:pt x="19510" y="17"/>
                  <a:pt x="19527" y="0"/>
                  <a:pt x="19547" y="0"/>
                </a:cubicBezTo>
                <a:close/>
                <a:moveTo>
                  <a:pt x="19697" y="0"/>
                </a:moveTo>
                <a:lnTo>
                  <a:pt x="19697" y="0"/>
                </a:lnTo>
                <a:cubicBezTo>
                  <a:pt x="19718" y="0"/>
                  <a:pt x="19735" y="17"/>
                  <a:pt x="19735" y="37"/>
                </a:cubicBezTo>
                <a:cubicBezTo>
                  <a:pt x="19735" y="58"/>
                  <a:pt x="19718" y="75"/>
                  <a:pt x="19697" y="75"/>
                </a:cubicBezTo>
                <a:lnTo>
                  <a:pt x="19697" y="75"/>
                </a:lnTo>
                <a:cubicBezTo>
                  <a:pt x="19677" y="75"/>
                  <a:pt x="19660" y="58"/>
                  <a:pt x="19660" y="37"/>
                </a:cubicBezTo>
                <a:cubicBezTo>
                  <a:pt x="19660" y="17"/>
                  <a:pt x="19677" y="0"/>
                  <a:pt x="19697" y="0"/>
                </a:cubicBezTo>
                <a:close/>
                <a:moveTo>
                  <a:pt x="19847" y="0"/>
                </a:moveTo>
                <a:lnTo>
                  <a:pt x="19847" y="0"/>
                </a:lnTo>
                <a:cubicBezTo>
                  <a:pt x="19868" y="0"/>
                  <a:pt x="19885" y="17"/>
                  <a:pt x="19885" y="37"/>
                </a:cubicBezTo>
                <a:cubicBezTo>
                  <a:pt x="19885" y="58"/>
                  <a:pt x="19868" y="75"/>
                  <a:pt x="19847" y="75"/>
                </a:cubicBezTo>
                <a:lnTo>
                  <a:pt x="19847" y="75"/>
                </a:lnTo>
                <a:cubicBezTo>
                  <a:pt x="19827" y="75"/>
                  <a:pt x="19810" y="58"/>
                  <a:pt x="19810" y="37"/>
                </a:cubicBezTo>
                <a:cubicBezTo>
                  <a:pt x="19810" y="17"/>
                  <a:pt x="19827" y="0"/>
                  <a:pt x="19847" y="0"/>
                </a:cubicBezTo>
                <a:close/>
                <a:moveTo>
                  <a:pt x="19997" y="0"/>
                </a:moveTo>
                <a:lnTo>
                  <a:pt x="19998" y="0"/>
                </a:lnTo>
                <a:cubicBezTo>
                  <a:pt x="20018" y="0"/>
                  <a:pt x="20035" y="17"/>
                  <a:pt x="20035" y="37"/>
                </a:cubicBezTo>
                <a:cubicBezTo>
                  <a:pt x="20035" y="58"/>
                  <a:pt x="20018" y="75"/>
                  <a:pt x="19998" y="75"/>
                </a:cubicBezTo>
                <a:lnTo>
                  <a:pt x="19997" y="75"/>
                </a:lnTo>
                <a:cubicBezTo>
                  <a:pt x="19977" y="75"/>
                  <a:pt x="19960" y="58"/>
                  <a:pt x="19960" y="37"/>
                </a:cubicBezTo>
                <a:cubicBezTo>
                  <a:pt x="19960" y="17"/>
                  <a:pt x="19977" y="0"/>
                  <a:pt x="19997" y="0"/>
                </a:cubicBezTo>
                <a:close/>
                <a:moveTo>
                  <a:pt x="20148" y="0"/>
                </a:moveTo>
                <a:lnTo>
                  <a:pt x="20148" y="0"/>
                </a:lnTo>
                <a:cubicBezTo>
                  <a:pt x="20168" y="0"/>
                  <a:pt x="20185" y="17"/>
                  <a:pt x="20185" y="37"/>
                </a:cubicBezTo>
                <a:cubicBezTo>
                  <a:pt x="20185" y="58"/>
                  <a:pt x="20168" y="75"/>
                  <a:pt x="20148" y="75"/>
                </a:cubicBezTo>
                <a:lnTo>
                  <a:pt x="20148" y="75"/>
                </a:lnTo>
                <a:cubicBezTo>
                  <a:pt x="20127" y="75"/>
                  <a:pt x="20110" y="58"/>
                  <a:pt x="20110" y="37"/>
                </a:cubicBezTo>
                <a:cubicBezTo>
                  <a:pt x="20110" y="17"/>
                  <a:pt x="20127" y="0"/>
                  <a:pt x="20148" y="0"/>
                </a:cubicBezTo>
                <a:close/>
                <a:moveTo>
                  <a:pt x="20298" y="0"/>
                </a:moveTo>
                <a:lnTo>
                  <a:pt x="20298" y="0"/>
                </a:lnTo>
                <a:cubicBezTo>
                  <a:pt x="20318" y="0"/>
                  <a:pt x="20335" y="17"/>
                  <a:pt x="20335" y="37"/>
                </a:cubicBezTo>
                <a:cubicBezTo>
                  <a:pt x="20335" y="58"/>
                  <a:pt x="20318" y="75"/>
                  <a:pt x="20298" y="75"/>
                </a:cubicBezTo>
                <a:lnTo>
                  <a:pt x="20298" y="75"/>
                </a:lnTo>
                <a:cubicBezTo>
                  <a:pt x="20277" y="75"/>
                  <a:pt x="20260" y="58"/>
                  <a:pt x="20260" y="37"/>
                </a:cubicBezTo>
                <a:cubicBezTo>
                  <a:pt x="20260" y="17"/>
                  <a:pt x="20277" y="0"/>
                  <a:pt x="20298" y="0"/>
                </a:cubicBezTo>
                <a:close/>
                <a:moveTo>
                  <a:pt x="20448" y="0"/>
                </a:moveTo>
                <a:lnTo>
                  <a:pt x="20448" y="0"/>
                </a:lnTo>
                <a:cubicBezTo>
                  <a:pt x="20468" y="0"/>
                  <a:pt x="20485" y="17"/>
                  <a:pt x="20485" y="37"/>
                </a:cubicBezTo>
                <a:cubicBezTo>
                  <a:pt x="20485" y="58"/>
                  <a:pt x="20468" y="75"/>
                  <a:pt x="20448" y="75"/>
                </a:cubicBezTo>
                <a:lnTo>
                  <a:pt x="20448" y="75"/>
                </a:lnTo>
                <a:cubicBezTo>
                  <a:pt x="20427" y="75"/>
                  <a:pt x="20410" y="58"/>
                  <a:pt x="20410" y="37"/>
                </a:cubicBezTo>
                <a:cubicBezTo>
                  <a:pt x="20410" y="17"/>
                  <a:pt x="20427" y="0"/>
                  <a:pt x="20448" y="0"/>
                </a:cubicBezTo>
                <a:close/>
                <a:moveTo>
                  <a:pt x="20598" y="0"/>
                </a:moveTo>
                <a:lnTo>
                  <a:pt x="20598" y="0"/>
                </a:lnTo>
                <a:cubicBezTo>
                  <a:pt x="20619" y="0"/>
                  <a:pt x="20635" y="17"/>
                  <a:pt x="20635" y="37"/>
                </a:cubicBezTo>
                <a:cubicBezTo>
                  <a:pt x="20635" y="58"/>
                  <a:pt x="20619" y="75"/>
                  <a:pt x="20598" y="75"/>
                </a:cubicBezTo>
                <a:lnTo>
                  <a:pt x="20598" y="75"/>
                </a:lnTo>
                <a:cubicBezTo>
                  <a:pt x="20577" y="75"/>
                  <a:pt x="20560" y="58"/>
                  <a:pt x="20560" y="37"/>
                </a:cubicBezTo>
                <a:cubicBezTo>
                  <a:pt x="20560" y="17"/>
                  <a:pt x="20577" y="0"/>
                  <a:pt x="20598" y="0"/>
                </a:cubicBezTo>
                <a:close/>
                <a:moveTo>
                  <a:pt x="20748" y="0"/>
                </a:moveTo>
                <a:lnTo>
                  <a:pt x="20748" y="0"/>
                </a:lnTo>
                <a:cubicBezTo>
                  <a:pt x="20769" y="0"/>
                  <a:pt x="20785" y="17"/>
                  <a:pt x="20785" y="37"/>
                </a:cubicBezTo>
                <a:cubicBezTo>
                  <a:pt x="20785" y="58"/>
                  <a:pt x="20769" y="75"/>
                  <a:pt x="20748" y="75"/>
                </a:cubicBezTo>
                <a:lnTo>
                  <a:pt x="20748" y="75"/>
                </a:lnTo>
                <a:cubicBezTo>
                  <a:pt x="20727" y="75"/>
                  <a:pt x="20710" y="58"/>
                  <a:pt x="20710" y="37"/>
                </a:cubicBezTo>
                <a:cubicBezTo>
                  <a:pt x="20710" y="17"/>
                  <a:pt x="20727" y="0"/>
                  <a:pt x="20748" y="0"/>
                </a:cubicBezTo>
                <a:close/>
                <a:moveTo>
                  <a:pt x="20898" y="0"/>
                </a:moveTo>
                <a:lnTo>
                  <a:pt x="20898" y="0"/>
                </a:lnTo>
                <a:cubicBezTo>
                  <a:pt x="20919" y="0"/>
                  <a:pt x="20935" y="17"/>
                  <a:pt x="20935" y="37"/>
                </a:cubicBezTo>
                <a:cubicBezTo>
                  <a:pt x="20935" y="58"/>
                  <a:pt x="20919" y="75"/>
                  <a:pt x="20898" y="75"/>
                </a:cubicBezTo>
                <a:lnTo>
                  <a:pt x="20898" y="75"/>
                </a:lnTo>
                <a:cubicBezTo>
                  <a:pt x="20877" y="75"/>
                  <a:pt x="20860" y="58"/>
                  <a:pt x="20860" y="37"/>
                </a:cubicBezTo>
                <a:cubicBezTo>
                  <a:pt x="20860" y="17"/>
                  <a:pt x="20877" y="0"/>
                  <a:pt x="20898" y="0"/>
                </a:cubicBezTo>
                <a:close/>
                <a:moveTo>
                  <a:pt x="21048" y="0"/>
                </a:moveTo>
                <a:lnTo>
                  <a:pt x="21048" y="0"/>
                </a:lnTo>
                <a:cubicBezTo>
                  <a:pt x="21069" y="0"/>
                  <a:pt x="21086" y="17"/>
                  <a:pt x="21086" y="37"/>
                </a:cubicBezTo>
                <a:cubicBezTo>
                  <a:pt x="21086" y="58"/>
                  <a:pt x="21069" y="75"/>
                  <a:pt x="21048" y="75"/>
                </a:cubicBezTo>
                <a:lnTo>
                  <a:pt x="21048" y="75"/>
                </a:lnTo>
                <a:cubicBezTo>
                  <a:pt x="21027" y="75"/>
                  <a:pt x="21010" y="58"/>
                  <a:pt x="21010" y="37"/>
                </a:cubicBezTo>
                <a:cubicBezTo>
                  <a:pt x="21010" y="17"/>
                  <a:pt x="21027" y="0"/>
                  <a:pt x="21048" y="0"/>
                </a:cubicBezTo>
                <a:close/>
                <a:moveTo>
                  <a:pt x="21198" y="0"/>
                </a:moveTo>
                <a:lnTo>
                  <a:pt x="21198" y="0"/>
                </a:lnTo>
                <a:cubicBezTo>
                  <a:pt x="21219" y="0"/>
                  <a:pt x="21236" y="17"/>
                  <a:pt x="21236" y="37"/>
                </a:cubicBezTo>
                <a:cubicBezTo>
                  <a:pt x="21236" y="58"/>
                  <a:pt x="21219" y="75"/>
                  <a:pt x="21198" y="75"/>
                </a:cubicBezTo>
                <a:lnTo>
                  <a:pt x="21198" y="75"/>
                </a:lnTo>
                <a:cubicBezTo>
                  <a:pt x="21177" y="75"/>
                  <a:pt x="21161" y="58"/>
                  <a:pt x="21161" y="37"/>
                </a:cubicBezTo>
                <a:cubicBezTo>
                  <a:pt x="21161" y="17"/>
                  <a:pt x="21177" y="0"/>
                  <a:pt x="21198" y="0"/>
                </a:cubicBezTo>
                <a:close/>
                <a:moveTo>
                  <a:pt x="21348" y="0"/>
                </a:moveTo>
                <a:lnTo>
                  <a:pt x="21348" y="0"/>
                </a:lnTo>
                <a:cubicBezTo>
                  <a:pt x="21369" y="0"/>
                  <a:pt x="21386" y="17"/>
                  <a:pt x="21386" y="37"/>
                </a:cubicBezTo>
                <a:cubicBezTo>
                  <a:pt x="21386" y="58"/>
                  <a:pt x="21369" y="75"/>
                  <a:pt x="21348" y="75"/>
                </a:cubicBezTo>
                <a:lnTo>
                  <a:pt x="21348" y="75"/>
                </a:lnTo>
                <a:cubicBezTo>
                  <a:pt x="21327" y="75"/>
                  <a:pt x="21311" y="58"/>
                  <a:pt x="21311" y="37"/>
                </a:cubicBezTo>
                <a:cubicBezTo>
                  <a:pt x="21311" y="17"/>
                  <a:pt x="21327" y="0"/>
                  <a:pt x="21348" y="0"/>
                </a:cubicBezTo>
                <a:close/>
                <a:moveTo>
                  <a:pt x="21498" y="0"/>
                </a:moveTo>
                <a:lnTo>
                  <a:pt x="21498" y="0"/>
                </a:lnTo>
                <a:cubicBezTo>
                  <a:pt x="21519" y="0"/>
                  <a:pt x="21536" y="17"/>
                  <a:pt x="21536" y="37"/>
                </a:cubicBezTo>
                <a:cubicBezTo>
                  <a:pt x="21536" y="58"/>
                  <a:pt x="21519" y="75"/>
                  <a:pt x="21498" y="75"/>
                </a:cubicBezTo>
                <a:lnTo>
                  <a:pt x="21498" y="75"/>
                </a:lnTo>
                <a:cubicBezTo>
                  <a:pt x="21477" y="75"/>
                  <a:pt x="21461" y="58"/>
                  <a:pt x="21461" y="37"/>
                </a:cubicBezTo>
                <a:cubicBezTo>
                  <a:pt x="21461" y="17"/>
                  <a:pt x="21477" y="0"/>
                  <a:pt x="21498" y="0"/>
                </a:cubicBezTo>
                <a:close/>
                <a:moveTo>
                  <a:pt x="21648" y="0"/>
                </a:moveTo>
                <a:lnTo>
                  <a:pt x="21648" y="0"/>
                </a:lnTo>
                <a:cubicBezTo>
                  <a:pt x="21669" y="0"/>
                  <a:pt x="21686" y="17"/>
                  <a:pt x="21686" y="37"/>
                </a:cubicBezTo>
                <a:cubicBezTo>
                  <a:pt x="21686" y="58"/>
                  <a:pt x="21669" y="75"/>
                  <a:pt x="21648" y="75"/>
                </a:cubicBezTo>
                <a:lnTo>
                  <a:pt x="21648" y="75"/>
                </a:lnTo>
                <a:cubicBezTo>
                  <a:pt x="21628" y="75"/>
                  <a:pt x="21611" y="58"/>
                  <a:pt x="21611" y="37"/>
                </a:cubicBezTo>
                <a:cubicBezTo>
                  <a:pt x="21611" y="17"/>
                  <a:pt x="21628" y="0"/>
                  <a:pt x="21648" y="0"/>
                </a:cubicBezTo>
                <a:close/>
                <a:moveTo>
                  <a:pt x="21798" y="0"/>
                </a:moveTo>
                <a:lnTo>
                  <a:pt x="21798" y="0"/>
                </a:lnTo>
                <a:cubicBezTo>
                  <a:pt x="21819" y="0"/>
                  <a:pt x="21836" y="17"/>
                  <a:pt x="21836" y="37"/>
                </a:cubicBezTo>
                <a:cubicBezTo>
                  <a:pt x="21836" y="58"/>
                  <a:pt x="21819" y="75"/>
                  <a:pt x="21798" y="75"/>
                </a:cubicBezTo>
                <a:lnTo>
                  <a:pt x="21798" y="75"/>
                </a:lnTo>
                <a:cubicBezTo>
                  <a:pt x="21778" y="75"/>
                  <a:pt x="21761" y="58"/>
                  <a:pt x="21761" y="37"/>
                </a:cubicBezTo>
                <a:cubicBezTo>
                  <a:pt x="21761" y="17"/>
                  <a:pt x="21778" y="0"/>
                  <a:pt x="21798" y="0"/>
                </a:cubicBezTo>
                <a:close/>
                <a:moveTo>
                  <a:pt x="21948" y="0"/>
                </a:moveTo>
                <a:lnTo>
                  <a:pt x="21948" y="0"/>
                </a:lnTo>
                <a:cubicBezTo>
                  <a:pt x="21969" y="0"/>
                  <a:pt x="21986" y="17"/>
                  <a:pt x="21986" y="37"/>
                </a:cubicBezTo>
                <a:cubicBezTo>
                  <a:pt x="21986" y="58"/>
                  <a:pt x="21969" y="75"/>
                  <a:pt x="21948" y="75"/>
                </a:cubicBezTo>
                <a:lnTo>
                  <a:pt x="21948" y="75"/>
                </a:lnTo>
                <a:cubicBezTo>
                  <a:pt x="21928" y="75"/>
                  <a:pt x="21911" y="58"/>
                  <a:pt x="21911" y="37"/>
                </a:cubicBezTo>
                <a:cubicBezTo>
                  <a:pt x="21911" y="17"/>
                  <a:pt x="21928" y="0"/>
                  <a:pt x="21948" y="0"/>
                </a:cubicBezTo>
                <a:close/>
                <a:moveTo>
                  <a:pt x="22098" y="0"/>
                </a:moveTo>
                <a:lnTo>
                  <a:pt x="22099" y="0"/>
                </a:lnTo>
                <a:cubicBezTo>
                  <a:pt x="22119" y="0"/>
                  <a:pt x="22136" y="17"/>
                  <a:pt x="22136" y="37"/>
                </a:cubicBezTo>
                <a:cubicBezTo>
                  <a:pt x="22136" y="58"/>
                  <a:pt x="22119" y="75"/>
                  <a:pt x="22099" y="75"/>
                </a:cubicBezTo>
                <a:lnTo>
                  <a:pt x="22098" y="75"/>
                </a:lnTo>
                <a:cubicBezTo>
                  <a:pt x="22078" y="75"/>
                  <a:pt x="22061" y="58"/>
                  <a:pt x="22061" y="37"/>
                </a:cubicBezTo>
                <a:cubicBezTo>
                  <a:pt x="22061" y="17"/>
                  <a:pt x="22078" y="0"/>
                  <a:pt x="22098" y="0"/>
                </a:cubicBezTo>
                <a:close/>
                <a:moveTo>
                  <a:pt x="22249" y="0"/>
                </a:moveTo>
                <a:lnTo>
                  <a:pt x="22249" y="0"/>
                </a:lnTo>
                <a:cubicBezTo>
                  <a:pt x="22269" y="0"/>
                  <a:pt x="22286" y="17"/>
                  <a:pt x="22286" y="37"/>
                </a:cubicBezTo>
                <a:cubicBezTo>
                  <a:pt x="22286" y="58"/>
                  <a:pt x="22269" y="75"/>
                  <a:pt x="22249" y="75"/>
                </a:cubicBezTo>
                <a:lnTo>
                  <a:pt x="22249" y="75"/>
                </a:lnTo>
                <a:cubicBezTo>
                  <a:pt x="22228" y="75"/>
                  <a:pt x="22211" y="58"/>
                  <a:pt x="22211" y="37"/>
                </a:cubicBezTo>
                <a:cubicBezTo>
                  <a:pt x="22211" y="17"/>
                  <a:pt x="22228" y="0"/>
                  <a:pt x="22249" y="0"/>
                </a:cubicBezTo>
                <a:close/>
                <a:moveTo>
                  <a:pt x="22399" y="0"/>
                </a:moveTo>
                <a:lnTo>
                  <a:pt x="22399" y="0"/>
                </a:lnTo>
                <a:cubicBezTo>
                  <a:pt x="22419" y="0"/>
                  <a:pt x="22436" y="17"/>
                  <a:pt x="22436" y="37"/>
                </a:cubicBezTo>
                <a:cubicBezTo>
                  <a:pt x="22436" y="58"/>
                  <a:pt x="22419" y="75"/>
                  <a:pt x="22399" y="75"/>
                </a:cubicBezTo>
                <a:lnTo>
                  <a:pt x="22399" y="75"/>
                </a:lnTo>
                <a:cubicBezTo>
                  <a:pt x="22378" y="75"/>
                  <a:pt x="22361" y="58"/>
                  <a:pt x="22361" y="37"/>
                </a:cubicBezTo>
                <a:cubicBezTo>
                  <a:pt x="22361" y="17"/>
                  <a:pt x="22378" y="0"/>
                  <a:pt x="22399" y="0"/>
                </a:cubicBezTo>
                <a:close/>
                <a:moveTo>
                  <a:pt x="22549" y="0"/>
                </a:moveTo>
                <a:lnTo>
                  <a:pt x="22549" y="0"/>
                </a:lnTo>
                <a:cubicBezTo>
                  <a:pt x="22570" y="0"/>
                  <a:pt x="22586" y="17"/>
                  <a:pt x="22586" y="37"/>
                </a:cubicBezTo>
                <a:cubicBezTo>
                  <a:pt x="22586" y="58"/>
                  <a:pt x="22570" y="75"/>
                  <a:pt x="22549" y="75"/>
                </a:cubicBezTo>
                <a:lnTo>
                  <a:pt x="22549" y="75"/>
                </a:lnTo>
                <a:cubicBezTo>
                  <a:pt x="22528" y="75"/>
                  <a:pt x="22511" y="58"/>
                  <a:pt x="22511" y="37"/>
                </a:cubicBezTo>
                <a:cubicBezTo>
                  <a:pt x="22511" y="17"/>
                  <a:pt x="22528" y="0"/>
                  <a:pt x="22549" y="0"/>
                </a:cubicBezTo>
                <a:close/>
                <a:moveTo>
                  <a:pt x="22699" y="0"/>
                </a:moveTo>
                <a:lnTo>
                  <a:pt x="22699" y="0"/>
                </a:lnTo>
                <a:cubicBezTo>
                  <a:pt x="22720" y="0"/>
                  <a:pt x="22736" y="17"/>
                  <a:pt x="22736" y="37"/>
                </a:cubicBezTo>
                <a:cubicBezTo>
                  <a:pt x="22736" y="58"/>
                  <a:pt x="22720" y="75"/>
                  <a:pt x="22699" y="75"/>
                </a:cubicBezTo>
                <a:lnTo>
                  <a:pt x="22699" y="75"/>
                </a:lnTo>
                <a:cubicBezTo>
                  <a:pt x="22678" y="75"/>
                  <a:pt x="22661" y="58"/>
                  <a:pt x="22661" y="37"/>
                </a:cubicBezTo>
                <a:cubicBezTo>
                  <a:pt x="22661" y="17"/>
                  <a:pt x="22678" y="0"/>
                  <a:pt x="22699" y="0"/>
                </a:cubicBezTo>
                <a:close/>
                <a:moveTo>
                  <a:pt x="22849" y="0"/>
                </a:moveTo>
                <a:lnTo>
                  <a:pt x="22849" y="0"/>
                </a:lnTo>
                <a:cubicBezTo>
                  <a:pt x="22870" y="0"/>
                  <a:pt x="22886" y="17"/>
                  <a:pt x="22886" y="37"/>
                </a:cubicBezTo>
                <a:cubicBezTo>
                  <a:pt x="22886" y="58"/>
                  <a:pt x="22870" y="75"/>
                  <a:pt x="22849" y="75"/>
                </a:cubicBezTo>
                <a:lnTo>
                  <a:pt x="22849" y="75"/>
                </a:lnTo>
                <a:cubicBezTo>
                  <a:pt x="22828" y="75"/>
                  <a:pt x="22811" y="58"/>
                  <a:pt x="22811" y="37"/>
                </a:cubicBezTo>
                <a:cubicBezTo>
                  <a:pt x="22811" y="17"/>
                  <a:pt x="22828" y="0"/>
                  <a:pt x="22849" y="0"/>
                </a:cubicBezTo>
                <a:close/>
                <a:moveTo>
                  <a:pt x="22999" y="0"/>
                </a:moveTo>
                <a:lnTo>
                  <a:pt x="22999" y="0"/>
                </a:lnTo>
                <a:cubicBezTo>
                  <a:pt x="23020" y="0"/>
                  <a:pt x="23037" y="17"/>
                  <a:pt x="23037" y="37"/>
                </a:cubicBezTo>
                <a:cubicBezTo>
                  <a:pt x="23037" y="58"/>
                  <a:pt x="23020" y="75"/>
                  <a:pt x="22999" y="75"/>
                </a:cubicBezTo>
                <a:lnTo>
                  <a:pt x="22999" y="75"/>
                </a:lnTo>
                <a:cubicBezTo>
                  <a:pt x="22978" y="75"/>
                  <a:pt x="22961" y="58"/>
                  <a:pt x="22961" y="37"/>
                </a:cubicBezTo>
                <a:cubicBezTo>
                  <a:pt x="22961" y="17"/>
                  <a:pt x="22978" y="0"/>
                  <a:pt x="22999" y="0"/>
                </a:cubicBezTo>
                <a:close/>
                <a:moveTo>
                  <a:pt x="23149" y="0"/>
                </a:moveTo>
                <a:lnTo>
                  <a:pt x="23149" y="0"/>
                </a:lnTo>
                <a:cubicBezTo>
                  <a:pt x="23170" y="0"/>
                  <a:pt x="23187" y="17"/>
                  <a:pt x="23187" y="37"/>
                </a:cubicBezTo>
                <a:cubicBezTo>
                  <a:pt x="23187" y="58"/>
                  <a:pt x="23170" y="75"/>
                  <a:pt x="23149" y="75"/>
                </a:cubicBezTo>
                <a:lnTo>
                  <a:pt x="23149" y="75"/>
                </a:lnTo>
                <a:cubicBezTo>
                  <a:pt x="23128" y="75"/>
                  <a:pt x="23112" y="58"/>
                  <a:pt x="23112" y="37"/>
                </a:cubicBezTo>
                <a:cubicBezTo>
                  <a:pt x="23112" y="17"/>
                  <a:pt x="23128" y="0"/>
                  <a:pt x="23149" y="0"/>
                </a:cubicBezTo>
                <a:close/>
                <a:moveTo>
                  <a:pt x="23299" y="0"/>
                </a:moveTo>
                <a:lnTo>
                  <a:pt x="23299" y="0"/>
                </a:lnTo>
                <a:cubicBezTo>
                  <a:pt x="23320" y="0"/>
                  <a:pt x="23337" y="17"/>
                  <a:pt x="23337" y="37"/>
                </a:cubicBezTo>
                <a:cubicBezTo>
                  <a:pt x="23337" y="58"/>
                  <a:pt x="23320" y="75"/>
                  <a:pt x="23299" y="75"/>
                </a:cubicBezTo>
                <a:lnTo>
                  <a:pt x="23299" y="75"/>
                </a:lnTo>
                <a:cubicBezTo>
                  <a:pt x="23278" y="75"/>
                  <a:pt x="23262" y="58"/>
                  <a:pt x="23262" y="37"/>
                </a:cubicBezTo>
                <a:cubicBezTo>
                  <a:pt x="23262" y="17"/>
                  <a:pt x="23278" y="0"/>
                  <a:pt x="23299" y="0"/>
                </a:cubicBezTo>
                <a:close/>
                <a:moveTo>
                  <a:pt x="23449" y="0"/>
                </a:moveTo>
                <a:lnTo>
                  <a:pt x="23449" y="0"/>
                </a:lnTo>
                <a:cubicBezTo>
                  <a:pt x="23470" y="0"/>
                  <a:pt x="23487" y="17"/>
                  <a:pt x="23487" y="37"/>
                </a:cubicBezTo>
                <a:cubicBezTo>
                  <a:pt x="23487" y="58"/>
                  <a:pt x="23470" y="75"/>
                  <a:pt x="23449" y="75"/>
                </a:cubicBezTo>
                <a:lnTo>
                  <a:pt x="23449" y="75"/>
                </a:lnTo>
                <a:cubicBezTo>
                  <a:pt x="23428" y="75"/>
                  <a:pt x="23412" y="58"/>
                  <a:pt x="23412" y="37"/>
                </a:cubicBezTo>
                <a:cubicBezTo>
                  <a:pt x="23412" y="17"/>
                  <a:pt x="23428" y="0"/>
                  <a:pt x="23449" y="0"/>
                </a:cubicBezTo>
                <a:close/>
                <a:moveTo>
                  <a:pt x="23599" y="0"/>
                </a:moveTo>
                <a:lnTo>
                  <a:pt x="23599" y="0"/>
                </a:lnTo>
                <a:cubicBezTo>
                  <a:pt x="23620" y="0"/>
                  <a:pt x="23637" y="17"/>
                  <a:pt x="23637" y="37"/>
                </a:cubicBezTo>
                <a:cubicBezTo>
                  <a:pt x="23637" y="58"/>
                  <a:pt x="23620" y="75"/>
                  <a:pt x="23599" y="75"/>
                </a:cubicBezTo>
                <a:lnTo>
                  <a:pt x="23599" y="75"/>
                </a:lnTo>
                <a:cubicBezTo>
                  <a:pt x="23579" y="75"/>
                  <a:pt x="23562" y="58"/>
                  <a:pt x="23562" y="37"/>
                </a:cubicBezTo>
                <a:cubicBezTo>
                  <a:pt x="23562" y="17"/>
                  <a:pt x="23579" y="0"/>
                  <a:pt x="23599" y="0"/>
                </a:cubicBezTo>
                <a:close/>
                <a:moveTo>
                  <a:pt x="23749" y="0"/>
                </a:moveTo>
                <a:lnTo>
                  <a:pt x="23749" y="0"/>
                </a:lnTo>
                <a:cubicBezTo>
                  <a:pt x="23770" y="0"/>
                  <a:pt x="23787" y="17"/>
                  <a:pt x="23787" y="37"/>
                </a:cubicBezTo>
                <a:cubicBezTo>
                  <a:pt x="23787" y="58"/>
                  <a:pt x="23770" y="75"/>
                  <a:pt x="23749" y="75"/>
                </a:cubicBezTo>
                <a:lnTo>
                  <a:pt x="23749" y="75"/>
                </a:lnTo>
                <a:cubicBezTo>
                  <a:pt x="23729" y="75"/>
                  <a:pt x="23712" y="58"/>
                  <a:pt x="23712" y="37"/>
                </a:cubicBezTo>
                <a:cubicBezTo>
                  <a:pt x="23712" y="17"/>
                  <a:pt x="23729" y="0"/>
                  <a:pt x="23749" y="0"/>
                </a:cubicBezTo>
                <a:close/>
                <a:moveTo>
                  <a:pt x="23899" y="0"/>
                </a:moveTo>
                <a:lnTo>
                  <a:pt x="23899" y="0"/>
                </a:lnTo>
                <a:cubicBezTo>
                  <a:pt x="23920" y="0"/>
                  <a:pt x="23937" y="17"/>
                  <a:pt x="23937" y="37"/>
                </a:cubicBezTo>
                <a:cubicBezTo>
                  <a:pt x="23937" y="58"/>
                  <a:pt x="23920" y="75"/>
                  <a:pt x="23899" y="75"/>
                </a:cubicBezTo>
                <a:lnTo>
                  <a:pt x="23899" y="75"/>
                </a:lnTo>
                <a:cubicBezTo>
                  <a:pt x="23879" y="75"/>
                  <a:pt x="23862" y="58"/>
                  <a:pt x="23862" y="37"/>
                </a:cubicBezTo>
                <a:cubicBezTo>
                  <a:pt x="23862" y="17"/>
                  <a:pt x="23879" y="0"/>
                  <a:pt x="23899" y="0"/>
                </a:cubicBezTo>
                <a:close/>
                <a:moveTo>
                  <a:pt x="24049" y="0"/>
                </a:moveTo>
                <a:lnTo>
                  <a:pt x="24050" y="0"/>
                </a:lnTo>
                <a:cubicBezTo>
                  <a:pt x="24070" y="0"/>
                  <a:pt x="24087" y="17"/>
                  <a:pt x="24087" y="37"/>
                </a:cubicBezTo>
                <a:cubicBezTo>
                  <a:pt x="24087" y="58"/>
                  <a:pt x="24070" y="75"/>
                  <a:pt x="24050" y="75"/>
                </a:cubicBezTo>
                <a:lnTo>
                  <a:pt x="24049" y="75"/>
                </a:lnTo>
                <a:cubicBezTo>
                  <a:pt x="24029" y="75"/>
                  <a:pt x="24012" y="58"/>
                  <a:pt x="24012" y="37"/>
                </a:cubicBezTo>
                <a:cubicBezTo>
                  <a:pt x="24012" y="17"/>
                  <a:pt x="24029" y="0"/>
                  <a:pt x="24049" y="0"/>
                </a:cubicBezTo>
                <a:close/>
                <a:moveTo>
                  <a:pt x="24200" y="0"/>
                </a:moveTo>
                <a:lnTo>
                  <a:pt x="24200" y="0"/>
                </a:lnTo>
                <a:cubicBezTo>
                  <a:pt x="24220" y="0"/>
                  <a:pt x="24237" y="17"/>
                  <a:pt x="24237" y="37"/>
                </a:cubicBezTo>
                <a:cubicBezTo>
                  <a:pt x="24237" y="58"/>
                  <a:pt x="24220" y="75"/>
                  <a:pt x="24200" y="75"/>
                </a:cubicBezTo>
                <a:lnTo>
                  <a:pt x="24200" y="75"/>
                </a:lnTo>
                <a:cubicBezTo>
                  <a:pt x="24179" y="75"/>
                  <a:pt x="24162" y="58"/>
                  <a:pt x="24162" y="37"/>
                </a:cubicBezTo>
                <a:cubicBezTo>
                  <a:pt x="24162" y="17"/>
                  <a:pt x="24179" y="0"/>
                  <a:pt x="24200" y="0"/>
                </a:cubicBezTo>
                <a:close/>
                <a:moveTo>
                  <a:pt x="24350" y="0"/>
                </a:moveTo>
                <a:lnTo>
                  <a:pt x="24350" y="0"/>
                </a:lnTo>
                <a:cubicBezTo>
                  <a:pt x="24370" y="0"/>
                  <a:pt x="24387" y="17"/>
                  <a:pt x="24387" y="37"/>
                </a:cubicBezTo>
                <a:cubicBezTo>
                  <a:pt x="24387" y="58"/>
                  <a:pt x="24370" y="75"/>
                  <a:pt x="24350" y="75"/>
                </a:cubicBezTo>
                <a:lnTo>
                  <a:pt x="24350" y="75"/>
                </a:lnTo>
                <a:cubicBezTo>
                  <a:pt x="24329" y="75"/>
                  <a:pt x="24312" y="58"/>
                  <a:pt x="24312" y="37"/>
                </a:cubicBezTo>
                <a:cubicBezTo>
                  <a:pt x="24312" y="17"/>
                  <a:pt x="24329" y="0"/>
                  <a:pt x="24350" y="0"/>
                </a:cubicBezTo>
                <a:close/>
                <a:moveTo>
                  <a:pt x="24500" y="0"/>
                </a:moveTo>
                <a:lnTo>
                  <a:pt x="24500" y="0"/>
                </a:lnTo>
                <a:cubicBezTo>
                  <a:pt x="24520" y="0"/>
                  <a:pt x="24537" y="17"/>
                  <a:pt x="24537" y="37"/>
                </a:cubicBezTo>
                <a:cubicBezTo>
                  <a:pt x="24537" y="58"/>
                  <a:pt x="24520" y="75"/>
                  <a:pt x="24500" y="75"/>
                </a:cubicBezTo>
                <a:lnTo>
                  <a:pt x="24500" y="75"/>
                </a:lnTo>
                <a:cubicBezTo>
                  <a:pt x="24479" y="75"/>
                  <a:pt x="24462" y="58"/>
                  <a:pt x="24462" y="37"/>
                </a:cubicBezTo>
                <a:cubicBezTo>
                  <a:pt x="24462" y="17"/>
                  <a:pt x="24479" y="0"/>
                  <a:pt x="24500" y="0"/>
                </a:cubicBezTo>
                <a:close/>
                <a:moveTo>
                  <a:pt x="24650" y="0"/>
                </a:moveTo>
                <a:lnTo>
                  <a:pt x="24650" y="0"/>
                </a:lnTo>
                <a:cubicBezTo>
                  <a:pt x="24671" y="0"/>
                  <a:pt x="24687" y="17"/>
                  <a:pt x="24687" y="37"/>
                </a:cubicBezTo>
                <a:cubicBezTo>
                  <a:pt x="24687" y="58"/>
                  <a:pt x="24671" y="75"/>
                  <a:pt x="24650" y="75"/>
                </a:cubicBezTo>
                <a:lnTo>
                  <a:pt x="24650" y="75"/>
                </a:lnTo>
                <a:cubicBezTo>
                  <a:pt x="24629" y="75"/>
                  <a:pt x="24612" y="58"/>
                  <a:pt x="24612" y="37"/>
                </a:cubicBezTo>
                <a:cubicBezTo>
                  <a:pt x="24612" y="17"/>
                  <a:pt x="24629" y="0"/>
                  <a:pt x="24650" y="0"/>
                </a:cubicBezTo>
                <a:close/>
                <a:moveTo>
                  <a:pt x="24800" y="0"/>
                </a:moveTo>
                <a:lnTo>
                  <a:pt x="24800" y="0"/>
                </a:lnTo>
                <a:cubicBezTo>
                  <a:pt x="24821" y="0"/>
                  <a:pt x="24837" y="17"/>
                  <a:pt x="24837" y="37"/>
                </a:cubicBezTo>
                <a:cubicBezTo>
                  <a:pt x="24837" y="58"/>
                  <a:pt x="24821" y="75"/>
                  <a:pt x="24800" y="75"/>
                </a:cubicBezTo>
                <a:lnTo>
                  <a:pt x="24800" y="75"/>
                </a:lnTo>
                <a:cubicBezTo>
                  <a:pt x="24779" y="75"/>
                  <a:pt x="24762" y="58"/>
                  <a:pt x="24762" y="37"/>
                </a:cubicBezTo>
                <a:cubicBezTo>
                  <a:pt x="24762" y="17"/>
                  <a:pt x="24779" y="0"/>
                  <a:pt x="24800" y="0"/>
                </a:cubicBezTo>
                <a:close/>
                <a:moveTo>
                  <a:pt x="24950" y="0"/>
                </a:moveTo>
                <a:lnTo>
                  <a:pt x="24950" y="0"/>
                </a:lnTo>
                <a:cubicBezTo>
                  <a:pt x="24971" y="0"/>
                  <a:pt x="24987" y="17"/>
                  <a:pt x="24987" y="37"/>
                </a:cubicBezTo>
                <a:cubicBezTo>
                  <a:pt x="24987" y="58"/>
                  <a:pt x="24971" y="75"/>
                  <a:pt x="24950" y="75"/>
                </a:cubicBezTo>
                <a:lnTo>
                  <a:pt x="24950" y="75"/>
                </a:lnTo>
                <a:cubicBezTo>
                  <a:pt x="24929" y="75"/>
                  <a:pt x="24912" y="58"/>
                  <a:pt x="24912" y="37"/>
                </a:cubicBezTo>
                <a:cubicBezTo>
                  <a:pt x="24912" y="17"/>
                  <a:pt x="24929" y="0"/>
                  <a:pt x="24950" y="0"/>
                </a:cubicBezTo>
                <a:close/>
                <a:moveTo>
                  <a:pt x="25100" y="0"/>
                </a:moveTo>
                <a:lnTo>
                  <a:pt x="25100" y="0"/>
                </a:lnTo>
                <a:cubicBezTo>
                  <a:pt x="25121" y="0"/>
                  <a:pt x="25138" y="17"/>
                  <a:pt x="25138" y="37"/>
                </a:cubicBezTo>
                <a:cubicBezTo>
                  <a:pt x="25138" y="58"/>
                  <a:pt x="25121" y="75"/>
                  <a:pt x="25100" y="75"/>
                </a:cubicBezTo>
                <a:lnTo>
                  <a:pt x="25100" y="75"/>
                </a:lnTo>
                <a:cubicBezTo>
                  <a:pt x="25079" y="75"/>
                  <a:pt x="25062" y="58"/>
                  <a:pt x="25062" y="37"/>
                </a:cubicBezTo>
                <a:cubicBezTo>
                  <a:pt x="25062" y="17"/>
                  <a:pt x="25079" y="0"/>
                  <a:pt x="25100" y="0"/>
                </a:cubicBezTo>
                <a:close/>
                <a:moveTo>
                  <a:pt x="25250" y="0"/>
                </a:moveTo>
                <a:lnTo>
                  <a:pt x="25250" y="0"/>
                </a:lnTo>
                <a:cubicBezTo>
                  <a:pt x="25271" y="0"/>
                  <a:pt x="25288" y="17"/>
                  <a:pt x="25288" y="37"/>
                </a:cubicBezTo>
                <a:cubicBezTo>
                  <a:pt x="25288" y="58"/>
                  <a:pt x="25271" y="75"/>
                  <a:pt x="25250" y="75"/>
                </a:cubicBezTo>
                <a:lnTo>
                  <a:pt x="25250" y="75"/>
                </a:lnTo>
                <a:cubicBezTo>
                  <a:pt x="25229" y="75"/>
                  <a:pt x="25213" y="58"/>
                  <a:pt x="25213" y="37"/>
                </a:cubicBezTo>
                <a:cubicBezTo>
                  <a:pt x="25213" y="17"/>
                  <a:pt x="25229" y="0"/>
                  <a:pt x="25250" y="0"/>
                </a:cubicBezTo>
                <a:close/>
                <a:moveTo>
                  <a:pt x="25400" y="0"/>
                </a:moveTo>
                <a:lnTo>
                  <a:pt x="25400" y="0"/>
                </a:lnTo>
                <a:cubicBezTo>
                  <a:pt x="25421" y="0"/>
                  <a:pt x="25438" y="17"/>
                  <a:pt x="25438" y="37"/>
                </a:cubicBezTo>
                <a:cubicBezTo>
                  <a:pt x="25438" y="58"/>
                  <a:pt x="25421" y="75"/>
                  <a:pt x="25400" y="75"/>
                </a:cubicBezTo>
                <a:lnTo>
                  <a:pt x="25400" y="75"/>
                </a:lnTo>
                <a:cubicBezTo>
                  <a:pt x="25379" y="75"/>
                  <a:pt x="25363" y="58"/>
                  <a:pt x="25363" y="37"/>
                </a:cubicBezTo>
                <a:cubicBezTo>
                  <a:pt x="25363" y="17"/>
                  <a:pt x="25379" y="0"/>
                  <a:pt x="25400" y="0"/>
                </a:cubicBezTo>
                <a:close/>
                <a:moveTo>
                  <a:pt x="25550" y="0"/>
                </a:moveTo>
                <a:lnTo>
                  <a:pt x="25550" y="0"/>
                </a:lnTo>
                <a:cubicBezTo>
                  <a:pt x="25571" y="0"/>
                  <a:pt x="25588" y="17"/>
                  <a:pt x="25588" y="37"/>
                </a:cubicBezTo>
                <a:cubicBezTo>
                  <a:pt x="25588" y="58"/>
                  <a:pt x="25571" y="75"/>
                  <a:pt x="25550" y="75"/>
                </a:cubicBezTo>
                <a:lnTo>
                  <a:pt x="25550" y="75"/>
                </a:lnTo>
                <a:cubicBezTo>
                  <a:pt x="25530" y="75"/>
                  <a:pt x="25513" y="58"/>
                  <a:pt x="25513" y="37"/>
                </a:cubicBezTo>
                <a:cubicBezTo>
                  <a:pt x="25513" y="17"/>
                  <a:pt x="25530" y="0"/>
                  <a:pt x="25550" y="0"/>
                </a:cubicBezTo>
                <a:close/>
                <a:moveTo>
                  <a:pt x="25700" y="0"/>
                </a:moveTo>
                <a:lnTo>
                  <a:pt x="25700" y="0"/>
                </a:lnTo>
                <a:cubicBezTo>
                  <a:pt x="25721" y="0"/>
                  <a:pt x="25738" y="17"/>
                  <a:pt x="25738" y="37"/>
                </a:cubicBezTo>
                <a:cubicBezTo>
                  <a:pt x="25738" y="58"/>
                  <a:pt x="25721" y="75"/>
                  <a:pt x="25700" y="75"/>
                </a:cubicBezTo>
                <a:lnTo>
                  <a:pt x="25700" y="75"/>
                </a:lnTo>
                <a:cubicBezTo>
                  <a:pt x="25680" y="75"/>
                  <a:pt x="25663" y="58"/>
                  <a:pt x="25663" y="37"/>
                </a:cubicBezTo>
                <a:cubicBezTo>
                  <a:pt x="25663" y="17"/>
                  <a:pt x="25680" y="0"/>
                  <a:pt x="25700" y="0"/>
                </a:cubicBezTo>
                <a:close/>
                <a:moveTo>
                  <a:pt x="25850" y="0"/>
                </a:moveTo>
                <a:lnTo>
                  <a:pt x="25850" y="0"/>
                </a:lnTo>
                <a:cubicBezTo>
                  <a:pt x="25871" y="0"/>
                  <a:pt x="25888" y="17"/>
                  <a:pt x="25888" y="37"/>
                </a:cubicBezTo>
                <a:cubicBezTo>
                  <a:pt x="25888" y="58"/>
                  <a:pt x="25871" y="75"/>
                  <a:pt x="25850" y="75"/>
                </a:cubicBezTo>
                <a:lnTo>
                  <a:pt x="25850" y="75"/>
                </a:lnTo>
                <a:cubicBezTo>
                  <a:pt x="25830" y="75"/>
                  <a:pt x="25813" y="58"/>
                  <a:pt x="25813" y="37"/>
                </a:cubicBezTo>
                <a:cubicBezTo>
                  <a:pt x="25813" y="17"/>
                  <a:pt x="25830" y="0"/>
                  <a:pt x="25850" y="0"/>
                </a:cubicBezTo>
                <a:close/>
              </a:path>
            </a:pathLst>
          </a:custGeom>
          <a:solidFill>
            <a:srgbClr val="00264B"/>
          </a:solidFill>
          <a:ln w="0" cap="flat">
            <a:solidFill>
              <a:srgbClr val="00264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1" name="Rectangle 12">
            <a:extLst>
              <a:ext uri="{FF2B5EF4-FFF2-40B4-BE49-F238E27FC236}">
                <a16:creationId xmlns:a16="http://schemas.microsoft.com/office/drawing/2014/main" id="{69D3C464-11CD-4CD6-860D-4729E3E78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145088"/>
            <a:ext cx="2949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-5,00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182A6932-973C-4510-B803-564DB4CAF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50" y="4802188"/>
            <a:ext cx="2917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-4,50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14">
            <a:extLst>
              <a:ext uri="{FF2B5EF4-FFF2-40B4-BE49-F238E27FC236}">
                <a16:creationId xmlns:a16="http://schemas.microsoft.com/office/drawing/2014/main" id="{5C7DFBA8-A402-4DBF-B211-425F395CD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4457700"/>
            <a:ext cx="2997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-4,00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15">
            <a:extLst>
              <a:ext uri="{FF2B5EF4-FFF2-40B4-BE49-F238E27FC236}">
                <a16:creationId xmlns:a16="http://schemas.microsoft.com/office/drawing/2014/main" id="{C502E27A-1FC2-4E80-B809-805BF4C9D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4114800"/>
            <a:ext cx="2901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-3,50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16">
            <a:extLst>
              <a:ext uri="{FF2B5EF4-FFF2-40B4-BE49-F238E27FC236}">
                <a16:creationId xmlns:a16="http://schemas.microsoft.com/office/drawing/2014/main" id="{4872D7CE-A960-4AB6-8A41-4EECF3FC0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3770313"/>
            <a:ext cx="29815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-3,00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926B0138-64FE-407B-B812-C22D06812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3427413"/>
            <a:ext cx="28854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-2,50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18">
            <a:extLst>
              <a:ext uri="{FF2B5EF4-FFF2-40B4-BE49-F238E27FC236}">
                <a16:creationId xmlns:a16="http://schemas.microsoft.com/office/drawing/2014/main" id="{E614D0F2-0EC8-4B05-B0B0-59E77C3FA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3082925"/>
            <a:ext cx="29655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-2,00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19">
            <a:extLst>
              <a:ext uri="{FF2B5EF4-FFF2-40B4-BE49-F238E27FC236}">
                <a16:creationId xmlns:a16="http://schemas.microsoft.com/office/drawing/2014/main" id="{ECAD5B3A-BC29-45F7-AA90-C6FC80AA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2740025"/>
            <a:ext cx="26770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-1,50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20">
            <a:extLst>
              <a:ext uri="{FF2B5EF4-FFF2-40B4-BE49-F238E27FC236}">
                <a16:creationId xmlns:a16="http://schemas.microsoft.com/office/drawing/2014/main" id="{44965B6C-4FA0-44A2-9C61-AC8DC9080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2395538"/>
            <a:ext cx="27571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-1,00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21">
            <a:extLst>
              <a:ext uri="{FF2B5EF4-FFF2-40B4-BE49-F238E27FC236}">
                <a16:creationId xmlns:a16="http://schemas.microsoft.com/office/drawing/2014/main" id="{3E121B29-43A9-49F8-8AF3-83600B561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2054225"/>
            <a:ext cx="2949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-0,50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22">
            <a:extLst>
              <a:ext uri="{FF2B5EF4-FFF2-40B4-BE49-F238E27FC236}">
                <a16:creationId xmlns:a16="http://schemas.microsoft.com/office/drawing/2014/main" id="{491F5EE8-AEEC-4D3A-A30B-2B7FA2EDD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1708150"/>
            <a:ext cx="24365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0,00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24">
            <a:extLst>
              <a:ext uri="{FF2B5EF4-FFF2-40B4-BE49-F238E27FC236}">
                <a16:creationId xmlns:a16="http://schemas.microsoft.com/office/drawing/2014/main" id="{6CE3A474-7B3E-419B-B50A-34C6AA2A3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638" y="5472113"/>
            <a:ext cx="785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A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26">
            <a:extLst>
              <a:ext uri="{FF2B5EF4-FFF2-40B4-BE49-F238E27FC236}">
                <a16:creationId xmlns:a16="http://schemas.microsoft.com/office/drawing/2014/main" id="{06781722-BA5E-4A54-B0FF-C606B3856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0" y="5472113"/>
            <a:ext cx="785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B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28">
            <a:extLst>
              <a:ext uri="{FF2B5EF4-FFF2-40B4-BE49-F238E27FC236}">
                <a16:creationId xmlns:a16="http://schemas.microsoft.com/office/drawing/2014/main" id="{29CCEB60-ACFE-47EF-BC87-9A0EBB749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75" y="5472113"/>
            <a:ext cx="865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C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30">
            <a:extLst>
              <a:ext uri="{FF2B5EF4-FFF2-40B4-BE49-F238E27FC236}">
                <a16:creationId xmlns:a16="http://schemas.microsoft.com/office/drawing/2014/main" id="{604F376C-88E3-4541-99DA-15004BC91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713" y="5472113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D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32">
            <a:extLst>
              <a:ext uri="{FF2B5EF4-FFF2-40B4-BE49-F238E27FC236}">
                <a16:creationId xmlns:a16="http://schemas.microsoft.com/office/drawing/2014/main" id="{C228A4EE-6A9D-46CC-B624-02E9971C1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3" y="5472113"/>
            <a:ext cx="7373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E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34">
            <a:extLst>
              <a:ext uri="{FF2B5EF4-FFF2-40B4-BE49-F238E27FC236}">
                <a16:creationId xmlns:a16="http://schemas.microsoft.com/office/drawing/2014/main" id="{89D30853-D188-461D-B404-B4BC90AFC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5472113"/>
            <a:ext cx="6251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F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36">
            <a:extLst>
              <a:ext uri="{FF2B5EF4-FFF2-40B4-BE49-F238E27FC236}">
                <a16:creationId xmlns:a16="http://schemas.microsoft.com/office/drawing/2014/main" id="{22398031-A645-4251-8E3B-E8FBEE30A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75" y="5472113"/>
            <a:ext cx="10419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G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38">
            <a:extLst>
              <a:ext uri="{FF2B5EF4-FFF2-40B4-BE49-F238E27FC236}">
                <a16:creationId xmlns:a16="http://schemas.microsoft.com/office/drawing/2014/main" id="{F758678A-C391-45B5-B22F-551BC69B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163" y="5472113"/>
            <a:ext cx="9778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H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40">
            <a:extLst>
              <a:ext uri="{FF2B5EF4-FFF2-40B4-BE49-F238E27FC236}">
                <a16:creationId xmlns:a16="http://schemas.microsoft.com/office/drawing/2014/main" id="{FE6B44EE-1557-45F0-9483-11742347F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63" y="547211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I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42">
            <a:extLst>
              <a:ext uri="{FF2B5EF4-FFF2-40B4-BE49-F238E27FC236}">
                <a16:creationId xmlns:a16="http://schemas.microsoft.com/office/drawing/2014/main" id="{0D499356-ED90-45D4-8877-A3C2B5581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5472113"/>
            <a:ext cx="432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J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44">
            <a:extLst>
              <a:ext uri="{FF2B5EF4-FFF2-40B4-BE49-F238E27FC236}">
                <a16:creationId xmlns:a16="http://schemas.microsoft.com/office/drawing/2014/main" id="{290E2C7F-7288-43BA-B26E-240BC21EE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5472113"/>
            <a:ext cx="785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K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46">
            <a:extLst>
              <a:ext uri="{FF2B5EF4-FFF2-40B4-BE49-F238E27FC236}">
                <a16:creationId xmlns:a16="http://schemas.microsoft.com/office/drawing/2014/main" id="{C03DD139-1D27-4B36-9EC2-DD57B0F49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8" y="5472113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L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48">
            <a:extLst>
              <a:ext uri="{FF2B5EF4-FFF2-40B4-BE49-F238E27FC236}">
                <a16:creationId xmlns:a16="http://schemas.microsoft.com/office/drawing/2014/main" id="{67BD26F8-EAB6-4414-AF9E-F18F4F7A1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288" y="5472113"/>
            <a:ext cx="1186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M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50">
            <a:extLst>
              <a:ext uri="{FF2B5EF4-FFF2-40B4-BE49-F238E27FC236}">
                <a16:creationId xmlns:a16="http://schemas.microsoft.com/office/drawing/2014/main" id="{E9CFA3B9-9B44-4C68-90C5-EA4C4B6E5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72113"/>
            <a:ext cx="9618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N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52">
            <a:extLst>
              <a:ext uri="{FF2B5EF4-FFF2-40B4-BE49-F238E27FC236}">
                <a16:creationId xmlns:a16="http://schemas.microsoft.com/office/drawing/2014/main" id="{A5CC580F-10A7-444A-8A18-C71437E8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5472113"/>
            <a:ext cx="10900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O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54">
            <a:extLst>
              <a:ext uri="{FF2B5EF4-FFF2-40B4-BE49-F238E27FC236}">
                <a16:creationId xmlns:a16="http://schemas.microsoft.com/office/drawing/2014/main" id="{EE407722-FA2D-4B73-AC5F-8C8B380A4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763" y="5472113"/>
            <a:ext cx="7373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P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56">
            <a:extLst>
              <a:ext uri="{FF2B5EF4-FFF2-40B4-BE49-F238E27FC236}">
                <a16:creationId xmlns:a16="http://schemas.microsoft.com/office/drawing/2014/main" id="{FCA315C2-B495-4E3D-81AF-11F9687E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0" y="5472113"/>
            <a:ext cx="10900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Q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58">
            <a:extLst>
              <a:ext uri="{FF2B5EF4-FFF2-40B4-BE49-F238E27FC236}">
                <a16:creationId xmlns:a16="http://schemas.microsoft.com/office/drawing/2014/main" id="{289E639A-B02C-41C4-8096-82D168DDC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6400" y="5472113"/>
            <a:ext cx="769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R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60">
            <a:extLst>
              <a:ext uri="{FF2B5EF4-FFF2-40B4-BE49-F238E27FC236}">
                <a16:creationId xmlns:a16="http://schemas.microsoft.com/office/drawing/2014/main" id="{D917C270-2381-460A-9000-ECA7549F6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013" y="5472113"/>
            <a:ext cx="785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S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62">
            <a:extLst>
              <a:ext uri="{FF2B5EF4-FFF2-40B4-BE49-F238E27FC236}">
                <a16:creationId xmlns:a16="http://schemas.microsoft.com/office/drawing/2014/main" id="{CAB51138-E012-4F26-9059-6338B75F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563" y="5472113"/>
            <a:ext cx="6251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T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64">
            <a:extLst>
              <a:ext uri="{FF2B5EF4-FFF2-40B4-BE49-F238E27FC236}">
                <a16:creationId xmlns:a16="http://schemas.microsoft.com/office/drawing/2014/main" id="{09355389-4AE2-464D-9024-A079D0956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888" y="5472113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U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66">
            <a:extLst>
              <a:ext uri="{FF2B5EF4-FFF2-40B4-BE49-F238E27FC236}">
                <a16:creationId xmlns:a16="http://schemas.microsoft.com/office/drawing/2014/main" id="{351E8C00-7B10-438B-A5D3-65610B23A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5472113"/>
            <a:ext cx="753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V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68">
            <a:extLst>
              <a:ext uri="{FF2B5EF4-FFF2-40B4-BE49-F238E27FC236}">
                <a16:creationId xmlns:a16="http://schemas.microsoft.com/office/drawing/2014/main" id="{DF8DF2D7-A959-4487-89C5-E155589F9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63" y="5472113"/>
            <a:ext cx="11060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W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70">
            <a:extLst>
              <a:ext uri="{FF2B5EF4-FFF2-40B4-BE49-F238E27FC236}">
                <a16:creationId xmlns:a16="http://schemas.microsoft.com/office/drawing/2014/main" id="{65768591-98E7-410B-8D49-FC2EA3200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663" y="5472113"/>
            <a:ext cx="801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X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72">
            <a:extLst>
              <a:ext uri="{FF2B5EF4-FFF2-40B4-BE49-F238E27FC236}">
                <a16:creationId xmlns:a16="http://schemas.microsoft.com/office/drawing/2014/main" id="{18737411-BDAD-4FD4-9276-8497315F6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3038" y="5472113"/>
            <a:ext cx="673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Y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74">
            <a:extLst>
              <a:ext uri="{FF2B5EF4-FFF2-40B4-BE49-F238E27FC236}">
                <a16:creationId xmlns:a16="http://schemas.microsoft.com/office/drawing/2014/main" id="{DC57EB16-A821-4893-8FA2-7713DF671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1650" y="5472113"/>
            <a:ext cx="689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Z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76">
            <a:extLst>
              <a:ext uri="{FF2B5EF4-FFF2-40B4-BE49-F238E27FC236}">
                <a16:creationId xmlns:a16="http://schemas.microsoft.com/office/drawing/2014/main" id="{AB6214DA-F47F-4C28-BFD0-350BE6D30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2163" y="5472113"/>
            <a:ext cx="1570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AA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78">
            <a:extLst>
              <a:ext uri="{FF2B5EF4-FFF2-40B4-BE49-F238E27FC236}">
                <a16:creationId xmlns:a16="http://schemas.microsoft.com/office/drawing/2014/main" id="{B761374D-C553-40BA-A81B-6881D1C6B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9188" y="5472113"/>
            <a:ext cx="1570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BB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80">
            <a:extLst>
              <a:ext uri="{FF2B5EF4-FFF2-40B4-BE49-F238E27FC236}">
                <a16:creationId xmlns:a16="http://schemas.microsoft.com/office/drawing/2014/main" id="{59AC177E-428C-4F99-913D-F13CFB566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450" y="5472113"/>
            <a:ext cx="1731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CC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82">
            <a:extLst>
              <a:ext uri="{FF2B5EF4-FFF2-40B4-BE49-F238E27FC236}">
                <a16:creationId xmlns:a16="http://schemas.microsoft.com/office/drawing/2014/main" id="{D249DD34-4CE7-492D-8512-ECF080081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5300" y="5472113"/>
            <a:ext cx="1859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DD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84">
            <a:extLst>
              <a:ext uri="{FF2B5EF4-FFF2-40B4-BE49-F238E27FC236}">
                <a16:creationId xmlns:a16="http://schemas.microsoft.com/office/drawing/2014/main" id="{CBD6D5F3-4D38-43CD-8EE6-DA3A908BF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1375" y="5472113"/>
            <a:ext cx="14747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EE</a:t>
            </a:r>
            <a:endParaRPr kumimoji="0" lang="de-DE" alt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Line 89">
            <a:extLst>
              <a:ext uri="{FF2B5EF4-FFF2-40B4-BE49-F238E27FC236}">
                <a16:creationId xmlns:a16="http://schemas.microsoft.com/office/drawing/2014/main" id="{FF471E0D-DDCE-4974-8B02-76478AB006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6138" y="6135688"/>
            <a:ext cx="319087" cy="0"/>
          </a:xfrm>
          <a:prstGeom prst="line">
            <a:avLst/>
          </a:prstGeom>
          <a:noFill/>
          <a:ln w="47625" cap="rnd">
            <a:solidFill>
              <a:srgbClr val="00264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29" name="Rectangle 90">
            <a:extLst>
              <a:ext uri="{FF2B5EF4-FFF2-40B4-BE49-F238E27FC236}">
                <a16:creationId xmlns:a16="http://schemas.microsoft.com/office/drawing/2014/main" id="{0BB1440B-A6E1-4F32-AD95-8F508D5E3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738" y="6018213"/>
            <a:ext cx="23415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Preiselastizität bei Preisreduktion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Freeform 91">
            <a:extLst>
              <a:ext uri="{FF2B5EF4-FFF2-40B4-BE49-F238E27FC236}">
                <a16:creationId xmlns:a16="http://schemas.microsoft.com/office/drawing/2014/main" id="{0B9088E8-CF9B-4FA9-8F1C-DF7691894340}"/>
              </a:ext>
            </a:extLst>
          </p:cNvPr>
          <p:cNvSpPr>
            <a:spLocks noEditPoints="1"/>
          </p:cNvSpPr>
          <p:nvPr/>
        </p:nvSpPr>
        <p:spPr bwMode="auto">
          <a:xfrm>
            <a:off x="6005513" y="6121400"/>
            <a:ext cx="314325" cy="28575"/>
          </a:xfrm>
          <a:custGeom>
            <a:avLst/>
            <a:gdLst>
              <a:gd name="T0" fmla="*/ 75 w 1651"/>
              <a:gd name="T1" fmla="*/ 0 h 150"/>
              <a:gd name="T2" fmla="*/ 76 w 1651"/>
              <a:gd name="T3" fmla="*/ 0 h 150"/>
              <a:gd name="T4" fmla="*/ 151 w 1651"/>
              <a:gd name="T5" fmla="*/ 75 h 150"/>
              <a:gd name="T6" fmla="*/ 76 w 1651"/>
              <a:gd name="T7" fmla="*/ 150 h 150"/>
              <a:gd name="T8" fmla="*/ 75 w 1651"/>
              <a:gd name="T9" fmla="*/ 150 h 150"/>
              <a:gd name="T10" fmla="*/ 0 w 1651"/>
              <a:gd name="T11" fmla="*/ 75 h 150"/>
              <a:gd name="T12" fmla="*/ 75 w 1651"/>
              <a:gd name="T13" fmla="*/ 0 h 150"/>
              <a:gd name="T14" fmla="*/ 376 w 1651"/>
              <a:gd name="T15" fmla="*/ 0 h 150"/>
              <a:gd name="T16" fmla="*/ 376 w 1651"/>
              <a:gd name="T17" fmla="*/ 0 h 150"/>
              <a:gd name="T18" fmla="*/ 451 w 1651"/>
              <a:gd name="T19" fmla="*/ 75 h 150"/>
              <a:gd name="T20" fmla="*/ 376 w 1651"/>
              <a:gd name="T21" fmla="*/ 150 h 150"/>
              <a:gd name="T22" fmla="*/ 376 w 1651"/>
              <a:gd name="T23" fmla="*/ 150 h 150"/>
              <a:gd name="T24" fmla="*/ 301 w 1651"/>
              <a:gd name="T25" fmla="*/ 75 h 150"/>
              <a:gd name="T26" fmla="*/ 376 w 1651"/>
              <a:gd name="T27" fmla="*/ 0 h 150"/>
              <a:gd name="T28" fmla="*/ 676 w 1651"/>
              <a:gd name="T29" fmla="*/ 0 h 150"/>
              <a:gd name="T30" fmla="*/ 676 w 1651"/>
              <a:gd name="T31" fmla="*/ 0 h 150"/>
              <a:gd name="T32" fmla="*/ 751 w 1651"/>
              <a:gd name="T33" fmla="*/ 75 h 150"/>
              <a:gd name="T34" fmla="*/ 676 w 1651"/>
              <a:gd name="T35" fmla="*/ 150 h 150"/>
              <a:gd name="T36" fmla="*/ 676 w 1651"/>
              <a:gd name="T37" fmla="*/ 150 h 150"/>
              <a:gd name="T38" fmla="*/ 601 w 1651"/>
              <a:gd name="T39" fmla="*/ 75 h 150"/>
              <a:gd name="T40" fmla="*/ 676 w 1651"/>
              <a:gd name="T41" fmla="*/ 0 h 150"/>
              <a:gd name="T42" fmla="*/ 976 w 1651"/>
              <a:gd name="T43" fmla="*/ 0 h 150"/>
              <a:gd name="T44" fmla="*/ 976 w 1651"/>
              <a:gd name="T45" fmla="*/ 0 h 150"/>
              <a:gd name="T46" fmla="*/ 1051 w 1651"/>
              <a:gd name="T47" fmla="*/ 75 h 150"/>
              <a:gd name="T48" fmla="*/ 976 w 1651"/>
              <a:gd name="T49" fmla="*/ 150 h 150"/>
              <a:gd name="T50" fmla="*/ 976 w 1651"/>
              <a:gd name="T51" fmla="*/ 150 h 150"/>
              <a:gd name="T52" fmla="*/ 901 w 1651"/>
              <a:gd name="T53" fmla="*/ 75 h 150"/>
              <a:gd name="T54" fmla="*/ 976 w 1651"/>
              <a:gd name="T55" fmla="*/ 0 h 150"/>
              <a:gd name="T56" fmla="*/ 1276 w 1651"/>
              <a:gd name="T57" fmla="*/ 0 h 150"/>
              <a:gd name="T58" fmla="*/ 1276 w 1651"/>
              <a:gd name="T59" fmla="*/ 0 h 150"/>
              <a:gd name="T60" fmla="*/ 1351 w 1651"/>
              <a:gd name="T61" fmla="*/ 75 h 150"/>
              <a:gd name="T62" fmla="*/ 1276 w 1651"/>
              <a:gd name="T63" fmla="*/ 150 h 150"/>
              <a:gd name="T64" fmla="*/ 1276 w 1651"/>
              <a:gd name="T65" fmla="*/ 150 h 150"/>
              <a:gd name="T66" fmla="*/ 1201 w 1651"/>
              <a:gd name="T67" fmla="*/ 75 h 150"/>
              <a:gd name="T68" fmla="*/ 1276 w 1651"/>
              <a:gd name="T69" fmla="*/ 0 h 150"/>
              <a:gd name="T70" fmla="*/ 1576 w 1651"/>
              <a:gd name="T71" fmla="*/ 0 h 150"/>
              <a:gd name="T72" fmla="*/ 1576 w 1651"/>
              <a:gd name="T73" fmla="*/ 0 h 150"/>
              <a:gd name="T74" fmla="*/ 1651 w 1651"/>
              <a:gd name="T75" fmla="*/ 75 h 150"/>
              <a:gd name="T76" fmla="*/ 1576 w 1651"/>
              <a:gd name="T77" fmla="*/ 150 h 150"/>
              <a:gd name="T78" fmla="*/ 1576 w 1651"/>
              <a:gd name="T79" fmla="*/ 150 h 150"/>
              <a:gd name="T80" fmla="*/ 1501 w 1651"/>
              <a:gd name="T81" fmla="*/ 75 h 150"/>
              <a:gd name="T82" fmla="*/ 1576 w 1651"/>
              <a:gd name="T83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51" h="150">
                <a:moveTo>
                  <a:pt x="75" y="0"/>
                </a:moveTo>
                <a:lnTo>
                  <a:pt x="76" y="0"/>
                </a:lnTo>
                <a:cubicBezTo>
                  <a:pt x="117" y="0"/>
                  <a:pt x="151" y="34"/>
                  <a:pt x="151" y="75"/>
                </a:cubicBezTo>
                <a:cubicBezTo>
                  <a:pt x="151" y="117"/>
                  <a:pt x="117" y="150"/>
                  <a:pt x="76" y="150"/>
                </a:cubicBezTo>
                <a:lnTo>
                  <a:pt x="75" y="150"/>
                </a:lnTo>
                <a:cubicBezTo>
                  <a:pt x="34" y="150"/>
                  <a:pt x="0" y="117"/>
                  <a:pt x="0" y="75"/>
                </a:cubicBezTo>
                <a:cubicBezTo>
                  <a:pt x="0" y="34"/>
                  <a:pt x="34" y="0"/>
                  <a:pt x="75" y="0"/>
                </a:cubicBezTo>
                <a:close/>
                <a:moveTo>
                  <a:pt x="376" y="0"/>
                </a:moveTo>
                <a:lnTo>
                  <a:pt x="376" y="0"/>
                </a:lnTo>
                <a:cubicBezTo>
                  <a:pt x="417" y="0"/>
                  <a:pt x="451" y="34"/>
                  <a:pt x="451" y="75"/>
                </a:cubicBezTo>
                <a:cubicBezTo>
                  <a:pt x="451" y="117"/>
                  <a:pt x="417" y="150"/>
                  <a:pt x="376" y="150"/>
                </a:cubicBezTo>
                <a:lnTo>
                  <a:pt x="376" y="150"/>
                </a:lnTo>
                <a:cubicBezTo>
                  <a:pt x="334" y="150"/>
                  <a:pt x="301" y="117"/>
                  <a:pt x="301" y="75"/>
                </a:cubicBezTo>
                <a:cubicBezTo>
                  <a:pt x="301" y="34"/>
                  <a:pt x="334" y="0"/>
                  <a:pt x="376" y="0"/>
                </a:cubicBezTo>
                <a:close/>
                <a:moveTo>
                  <a:pt x="676" y="0"/>
                </a:moveTo>
                <a:lnTo>
                  <a:pt x="676" y="0"/>
                </a:lnTo>
                <a:cubicBezTo>
                  <a:pt x="717" y="0"/>
                  <a:pt x="751" y="34"/>
                  <a:pt x="751" y="75"/>
                </a:cubicBezTo>
                <a:cubicBezTo>
                  <a:pt x="751" y="117"/>
                  <a:pt x="717" y="150"/>
                  <a:pt x="676" y="150"/>
                </a:cubicBezTo>
                <a:lnTo>
                  <a:pt x="676" y="150"/>
                </a:lnTo>
                <a:cubicBezTo>
                  <a:pt x="634" y="150"/>
                  <a:pt x="601" y="117"/>
                  <a:pt x="601" y="75"/>
                </a:cubicBezTo>
                <a:cubicBezTo>
                  <a:pt x="601" y="34"/>
                  <a:pt x="634" y="0"/>
                  <a:pt x="676" y="0"/>
                </a:cubicBezTo>
                <a:close/>
                <a:moveTo>
                  <a:pt x="976" y="0"/>
                </a:moveTo>
                <a:lnTo>
                  <a:pt x="976" y="0"/>
                </a:lnTo>
                <a:cubicBezTo>
                  <a:pt x="1017" y="0"/>
                  <a:pt x="1051" y="34"/>
                  <a:pt x="1051" y="75"/>
                </a:cubicBezTo>
                <a:cubicBezTo>
                  <a:pt x="1051" y="117"/>
                  <a:pt x="1017" y="150"/>
                  <a:pt x="976" y="150"/>
                </a:cubicBezTo>
                <a:lnTo>
                  <a:pt x="976" y="150"/>
                </a:lnTo>
                <a:cubicBezTo>
                  <a:pt x="934" y="150"/>
                  <a:pt x="901" y="117"/>
                  <a:pt x="901" y="75"/>
                </a:cubicBezTo>
                <a:cubicBezTo>
                  <a:pt x="901" y="34"/>
                  <a:pt x="934" y="0"/>
                  <a:pt x="976" y="0"/>
                </a:cubicBezTo>
                <a:close/>
                <a:moveTo>
                  <a:pt x="1276" y="0"/>
                </a:moveTo>
                <a:lnTo>
                  <a:pt x="1276" y="0"/>
                </a:lnTo>
                <a:cubicBezTo>
                  <a:pt x="1318" y="0"/>
                  <a:pt x="1351" y="34"/>
                  <a:pt x="1351" y="75"/>
                </a:cubicBezTo>
                <a:cubicBezTo>
                  <a:pt x="1351" y="117"/>
                  <a:pt x="1318" y="150"/>
                  <a:pt x="1276" y="150"/>
                </a:cubicBezTo>
                <a:lnTo>
                  <a:pt x="1276" y="150"/>
                </a:lnTo>
                <a:cubicBezTo>
                  <a:pt x="1235" y="150"/>
                  <a:pt x="1201" y="117"/>
                  <a:pt x="1201" y="75"/>
                </a:cubicBezTo>
                <a:cubicBezTo>
                  <a:pt x="1201" y="34"/>
                  <a:pt x="1235" y="0"/>
                  <a:pt x="1276" y="0"/>
                </a:cubicBezTo>
                <a:close/>
                <a:moveTo>
                  <a:pt x="1576" y="0"/>
                </a:moveTo>
                <a:lnTo>
                  <a:pt x="1576" y="0"/>
                </a:lnTo>
                <a:cubicBezTo>
                  <a:pt x="1618" y="0"/>
                  <a:pt x="1651" y="34"/>
                  <a:pt x="1651" y="75"/>
                </a:cubicBezTo>
                <a:cubicBezTo>
                  <a:pt x="1651" y="117"/>
                  <a:pt x="1618" y="150"/>
                  <a:pt x="1576" y="150"/>
                </a:cubicBezTo>
                <a:lnTo>
                  <a:pt x="1576" y="150"/>
                </a:lnTo>
                <a:cubicBezTo>
                  <a:pt x="1535" y="150"/>
                  <a:pt x="1501" y="117"/>
                  <a:pt x="1501" y="75"/>
                </a:cubicBezTo>
                <a:cubicBezTo>
                  <a:pt x="1501" y="34"/>
                  <a:pt x="1535" y="0"/>
                  <a:pt x="1576" y="0"/>
                </a:cubicBezTo>
                <a:close/>
              </a:path>
            </a:pathLst>
          </a:custGeom>
          <a:solidFill>
            <a:srgbClr val="00264B"/>
          </a:solidFill>
          <a:ln w="0" cap="flat">
            <a:solidFill>
              <a:srgbClr val="00264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31" name="Rectangle 92">
            <a:extLst>
              <a:ext uri="{FF2B5EF4-FFF2-40B4-BE49-F238E27FC236}">
                <a16:creationId xmlns:a16="http://schemas.microsoft.com/office/drawing/2014/main" id="{40CC11C9-702B-4398-A552-A88100CAE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6018213"/>
            <a:ext cx="35639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rgbClr val="00264B"/>
                </a:solidFill>
                <a:effectLst/>
                <a:latin typeface="Soleil Lt" panose="00000400000000000000" pitchFamily="50" charset="0"/>
              </a:rPr>
              <a:t>durchschnittliche Preiselastizität bei Preisreduktion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055ADB8E-95E2-4F2A-B060-857C15F2D77C}"/>
              </a:ext>
            </a:extLst>
          </p:cNvPr>
          <p:cNvSpPr txBox="1"/>
          <p:nvPr/>
        </p:nvSpPr>
        <p:spPr>
          <a:xfrm>
            <a:off x="669925" y="6369975"/>
            <a:ext cx="9000000" cy="288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900" dirty="0">
                <a:solidFill>
                  <a:srgbClr val="00264B"/>
                </a:solidFill>
                <a:latin typeface="Soleil Lt" panose="00000400000000000000" pitchFamily="50" charset="0"/>
              </a:rPr>
              <a:t>* Basis: &gt; 30.000 Fragebögen aus 31 Strategischen Kunden-Analysen (4-Sterne / 4-S und 5-Sterne Hotels) in A und D</a:t>
            </a:r>
            <a:endParaRPr lang="de-AT" sz="900" dirty="0">
              <a:solidFill>
                <a:srgbClr val="00264B"/>
              </a:solidFill>
              <a:latin typeface="Soleil Lt" panose="00000400000000000000" pitchFamily="50" charset="0"/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2EF857A-D165-461C-A241-E778DF763926}"/>
              </a:ext>
            </a:extLst>
          </p:cNvPr>
          <p:cNvSpPr txBox="1"/>
          <p:nvPr/>
        </p:nvSpPr>
        <p:spPr>
          <a:xfrm>
            <a:off x="2471738" y="4584138"/>
            <a:ext cx="7962769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Soleil Lt" panose="00000400000000000000" pitchFamily="50" charset="0"/>
              </a:rPr>
              <a:t>„Werden die Preise im Durchschnitt um 10 Prozent gesenkt, dann erhöht sich die Nachfrage um ca. 10 Prozent“ </a:t>
            </a:r>
          </a:p>
        </p:txBody>
      </p:sp>
    </p:spTree>
    <p:extLst>
      <p:ext uri="{BB962C8B-B14F-4D97-AF65-F5344CB8AC3E}">
        <p14:creationId xmlns:p14="http://schemas.microsoft.com/office/powerpoint/2010/main" val="306558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1DE2E-FE6C-48D2-B1DB-545A77A2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 und Gewinn</a:t>
            </a:r>
            <a:endParaRPr lang="de-AT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A55D260-9999-4C36-8A94-33376FBB6659}"/>
              </a:ext>
            </a:extLst>
          </p:cNvPr>
          <p:cNvSpPr/>
          <p:nvPr/>
        </p:nvSpPr>
        <p:spPr>
          <a:xfrm>
            <a:off x="607102" y="2128603"/>
            <a:ext cx="5104150" cy="1978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 dirty="0">
                <a:solidFill>
                  <a:schemeClr val="bg1"/>
                </a:solidFill>
                <a:latin typeface="Soleil Sb" panose="00000600000000000000" pitchFamily="50" charset="0"/>
              </a:rPr>
              <a:t>2.885 Hotelbetriebe in Österreich</a:t>
            </a:r>
          </a:p>
          <a:p>
            <a:pPr algn="ctr"/>
            <a:r>
              <a:rPr lang="de-DE" i="1" dirty="0">
                <a:solidFill>
                  <a:schemeClr val="bg1"/>
                </a:solidFill>
                <a:latin typeface="Soleil Sb" panose="00000600000000000000" pitchFamily="50" charset="0"/>
              </a:rPr>
              <a:t>(Basis Kennzahlen 2019/20; Quelle: KMU-Forschung Austria)</a:t>
            </a:r>
            <a:endParaRPr lang="de-AT" i="1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A90E837-E57B-4DB9-A5F7-16338881AFCB}"/>
              </a:ext>
            </a:extLst>
          </p:cNvPr>
          <p:cNvSpPr/>
          <p:nvPr/>
        </p:nvSpPr>
        <p:spPr>
          <a:xfrm>
            <a:off x="6480750" y="2076135"/>
            <a:ext cx="1978701" cy="1978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>
                <a:solidFill>
                  <a:schemeClr val="bg1"/>
                </a:solidFill>
                <a:latin typeface="Soleil Sb" panose="00000600000000000000" pitchFamily="50" charset="0"/>
              </a:rPr>
              <a:t>Alle Preise um 2 % erhöhen ….</a:t>
            </a:r>
            <a:endParaRPr lang="de-AT" i="1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50C7610-FF10-42ED-B7D6-9B7D0F1D4D64}"/>
              </a:ext>
            </a:extLst>
          </p:cNvPr>
          <p:cNvSpPr/>
          <p:nvPr/>
        </p:nvSpPr>
        <p:spPr>
          <a:xfrm>
            <a:off x="9468788" y="2076134"/>
            <a:ext cx="1978701" cy="1978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 dirty="0">
                <a:solidFill>
                  <a:schemeClr val="bg1"/>
                </a:solidFill>
                <a:latin typeface="Soleil Sb" panose="00000600000000000000" pitchFamily="50" charset="0"/>
              </a:rPr>
              <a:t>gleiche Auslastung / gleiche Kosten …</a:t>
            </a:r>
            <a:endParaRPr lang="de-AT" i="1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7EE3311-2DF5-46B8-AB5B-230F3DD3906C}"/>
              </a:ext>
            </a:extLst>
          </p:cNvPr>
          <p:cNvSpPr/>
          <p:nvPr/>
        </p:nvSpPr>
        <p:spPr>
          <a:xfrm>
            <a:off x="607102" y="4278748"/>
            <a:ext cx="5104150" cy="197870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i="1" dirty="0">
                <a:solidFill>
                  <a:schemeClr val="bg1"/>
                </a:solidFill>
                <a:latin typeface="Soleil Sb" panose="00000600000000000000" pitchFamily="50" charset="0"/>
              </a:rPr>
              <a:t>Um wieviel Prozent würde sich der Gewinn (EGT) aller 2.885 Hotelbetriebe im Durchschnitt verändern?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33073E1-B20B-4A51-9A3F-6BC0C3434576}"/>
              </a:ext>
            </a:extLst>
          </p:cNvPr>
          <p:cNvSpPr/>
          <p:nvPr/>
        </p:nvSpPr>
        <p:spPr>
          <a:xfrm>
            <a:off x="6480750" y="4278749"/>
            <a:ext cx="1978701" cy="1978701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i="1" dirty="0">
                <a:solidFill>
                  <a:schemeClr val="bg1"/>
                </a:solidFill>
                <a:latin typeface="Soleil Sb" panose="00000600000000000000" pitchFamily="50" charset="0"/>
              </a:rPr>
              <a:t>+ 31 %</a:t>
            </a:r>
            <a:endParaRPr lang="de-AT" sz="3200" i="1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21611A9-BF87-4F9A-A573-A653A5268C62}"/>
              </a:ext>
            </a:extLst>
          </p:cNvPr>
          <p:cNvSpPr/>
          <p:nvPr/>
        </p:nvSpPr>
        <p:spPr>
          <a:xfrm>
            <a:off x="9468788" y="4278748"/>
            <a:ext cx="1978701" cy="1978701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i="1" dirty="0">
                <a:solidFill>
                  <a:schemeClr val="bg1"/>
                </a:solidFill>
                <a:latin typeface="Soleil Sb" panose="00000600000000000000" pitchFamily="50" charset="0"/>
              </a:rPr>
              <a:t>(6,42 % + 2 %) / 6,42 % </a:t>
            </a:r>
          </a:p>
          <a:p>
            <a:pPr algn="ctr"/>
            <a:r>
              <a:rPr lang="de-DE" sz="1400" i="1" dirty="0">
                <a:solidFill>
                  <a:schemeClr val="bg1"/>
                </a:solidFill>
                <a:latin typeface="Soleil Sb" panose="00000600000000000000" pitchFamily="50" charset="0"/>
              </a:rPr>
              <a:t>= 31,15 %</a:t>
            </a:r>
          </a:p>
        </p:txBody>
      </p:sp>
    </p:spTree>
    <p:extLst>
      <p:ext uri="{BB962C8B-B14F-4D97-AF65-F5344CB8AC3E}">
        <p14:creationId xmlns:p14="http://schemas.microsoft.com/office/powerpoint/2010/main" val="314974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7" grpId="0" animBg="1"/>
      <p:bldP spid="18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pricing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41860B-84E3-49EF-81A6-218CAE237D5B}"/>
              </a:ext>
            </a:extLst>
          </p:cNvPr>
          <p:cNvSpPr txBox="1"/>
          <p:nvPr/>
        </p:nvSpPr>
        <p:spPr>
          <a:xfrm>
            <a:off x="6281530" y="2118360"/>
            <a:ext cx="5238470" cy="3367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„POWER RPICING </a:t>
            </a:r>
          </a:p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bedeutet die Erarbeitung und Umsetzung der Preis-Strategie </a:t>
            </a:r>
          </a:p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unter Berücksichtigung der psychologischen, strukturellen und strategischen Effekte.“</a:t>
            </a:r>
            <a:endParaRPr lang="de-AT" sz="2400" dirty="0" err="1">
              <a:latin typeface="Soleil Sb" panose="00000600000000000000" pitchFamily="50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5459003B-06FE-4D5F-A3C2-199725A0112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87375" y="1816100"/>
            <a:ext cx="550862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00BFD350-D9B5-4901-AF94-BCFDBA5815CD}"/>
              </a:ext>
            </a:extLst>
          </p:cNvPr>
          <p:cNvGrpSpPr/>
          <p:nvPr/>
        </p:nvGrpSpPr>
        <p:grpSpPr>
          <a:xfrm>
            <a:off x="1211263" y="2382838"/>
            <a:ext cx="4064000" cy="3994150"/>
            <a:chOff x="1211263" y="2382838"/>
            <a:chExt cx="4064000" cy="39941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9445B6B-8B10-4B47-B452-224BC92E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263" y="2382838"/>
              <a:ext cx="2130425" cy="2797175"/>
            </a:xfrm>
            <a:custGeom>
              <a:avLst/>
              <a:gdLst>
                <a:gd name="T0" fmla="*/ 2705 w 11184"/>
                <a:gd name="T1" fmla="*/ 14684 h 14684"/>
                <a:gd name="T2" fmla="*/ 6287 w 11184"/>
                <a:gd name="T3" fmla="*/ 1313 h 14684"/>
                <a:gd name="T4" fmla="*/ 11184 w 11184"/>
                <a:gd name="T5" fmla="*/ 0 h 14684"/>
                <a:gd name="T6" fmla="*/ 11184 w 11184"/>
                <a:gd name="T7" fmla="*/ 910 h 14684"/>
                <a:gd name="T8" fmla="*/ 2302 w 11184"/>
                <a:gd name="T9" fmla="*/ 9788 h 14684"/>
                <a:gd name="T10" fmla="*/ 3493 w 11184"/>
                <a:gd name="T11" fmla="*/ 14229 h 14684"/>
                <a:gd name="T12" fmla="*/ 2705 w 11184"/>
                <a:gd name="T13" fmla="*/ 14684 h 14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4" h="14684">
                  <a:moveTo>
                    <a:pt x="2705" y="14684"/>
                  </a:moveTo>
                  <a:cubicBezTo>
                    <a:pt x="0" y="10003"/>
                    <a:pt x="1604" y="4016"/>
                    <a:pt x="6287" y="1313"/>
                  </a:cubicBezTo>
                  <a:cubicBezTo>
                    <a:pt x="7776" y="453"/>
                    <a:pt x="9465" y="0"/>
                    <a:pt x="11184" y="0"/>
                  </a:cubicBezTo>
                  <a:lnTo>
                    <a:pt x="11184" y="910"/>
                  </a:lnTo>
                  <a:cubicBezTo>
                    <a:pt x="6279" y="910"/>
                    <a:pt x="2302" y="4885"/>
                    <a:pt x="2302" y="9788"/>
                  </a:cubicBezTo>
                  <a:cubicBezTo>
                    <a:pt x="2302" y="11348"/>
                    <a:pt x="2712" y="12879"/>
                    <a:pt x="3493" y="14229"/>
                  </a:cubicBezTo>
                  <a:lnTo>
                    <a:pt x="2705" y="14684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2A39EDE-3BA8-4CDB-A099-4C7B8246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200" y="5094288"/>
              <a:ext cx="3230563" cy="1282700"/>
            </a:xfrm>
            <a:custGeom>
              <a:avLst/>
              <a:gdLst>
                <a:gd name="T0" fmla="*/ 16959 w 16959"/>
                <a:gd name="T1" fmla="*/ 455 h 6739"/>
                <a:gd name="T2" fmla="*/ 3582 w 16959"/>
                <a:gd name="T3" fmla="*/ 4035 h 6739"/>
                <a:gd name="T4" fmla="*/ 0 w 16959"/>
                <a:gd name="T5" fmla="*/ 455 h 6739"/>
                <a:gd name="T6" fmla="*/ 788 w 16959"/>
                <a:gd name="T7" fmla="*/ 0 h 6739"/>
                <a:gd name="T8" fmla="*/ 12922 w 16959"/>
                <a:gd name="T9" fmla="*/ 3248 h 6739"/>
                <a:gd name="T10" fmla="*/ 16171 w 16959"/>
                <a:gd name="T11" fmla="*/ 0 h 6739"/>
                <a:gd name="T12" fmla="*/ 16959 w 16959"/>
                <a:gd name="T13" fmla="*/ 455 h 6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59" h="6739">
                  <a:moveTo>
                    <a:pt x="16959" y="455"/>
                  </a:moveTo>
                  <a:cubicBezTo>
                    <a:pt x="14254" y="5136"/>
                    <a:pt x="8265" y="6739"/>
                    <a:pt x="3582" y="4035"/>
                  </a:cubicBezTo>
                  <a:cubicBezTo>
                    <a:pt x="2095" y="3177"/>
                    <a:pt x="859" y="1942"/>
                    <a:pt x="0" y="455"/>
                  </a:cubicBezTo>
                  <a:lnTo>
                    <a:pt x="788" y="0"/>
                  </a:lnTo>
                  <a:cubicBezTo>
                    <a:pt x="3241" y="4247"/>
                    <a:pt x="8674" y="5701"/>
                    <a:pt x="12922" y="3248"/>
                  </a:cubicBezTo>
                  <a:cubicBezTo>
                    <a:pt x="14272" y="2469"/>
                    <a:pt x="15392" y="1349"/>
                    <a:pt x="16171" y="0"/>
                  </a:cubicBezTo>
                  <a:lnTo>
                    <a:pt x="16959" y="455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DD7845A-4F99-47EE-8AF0-92500904B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688" y="2382838"/>
              <a:ext cx="1933575" cy="2797175"/>
            </a:xfrm>
            <a:custGeom>
              <a:avLst/>
              <a:gdLst>
                <a:gd name="T0" fmla="*/ 0 w 10146"/>
                <a:gd name="T1" fmla="*/ 0 h 14684"/>
                <a:gd name="T2" fmla="*/ 9792 w 10146"/>
                <a:gd name="T3" fmla="*/ 9788 h 14684"/>
                <a:gd name="T4" fmla="*/ 8480 w 10146"/>
                <a:gd name="T5" fmla="*/ 14684 h 14684"/>
                <a:gd name="T6" fmla="*/ 7692 w 10146"/>
                <a:gd name="T7" fmla="*/ 14229 h 14684"/>
                <a:gd name="T8" fmla="*/ 4443 w 10146"/>
                <a:gd name="T9" fmla="*/ 2100 h 14684"/>
                <a:gd name="T10" fmla="*/ 0 w 10146"/>
                <a:gd name="T11" fmla="*/ 910 h 14684"/>
                <a:gd name="T12" fmla="*/ 0 w 10146"/>
                <a:gd name="T13" fmla="*/ 0 h 14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46" h="14684">
                  <a:moveTo>
                    <a:pt x="0" y="0"/>
                  </a:moveTo>
                  <a:cubicBezTo>
                    <a:pt x="5408" y="0"/>
                    <a:pt x="9792" y="4383"/>
                    <a:pt x="9792" y="9788"/>
                  </a:cubicBezTo>
                  <a:cubicBezTo>
                    <a:pt x="9792" y="11507"/>
                    <a:pt x="9340" y="13196"/>
                    <a:pt x="8480" y="14684"/>
                  </a:cubicBezTo>
                  <a:lnTo>
                    <a:pt x="7692" y="14229"/>
                  </a:lnTo>
                  <a:cubicBezTo>
                    <a:pt x="10146" y="9983"/>
                    <a:pt x="8692" y="4553"/>
                    <a:pt x="4443" y="2100"/>
                  </a:cubicBezTo>
                  <a:cubicBezTo>
                    <a:pt x="3093" y="1320"/>
                    <a:pt x="1560" y="910"/>
                    <a:pt x="0" y="9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12" name="Oval 8">
            <a:extLst>
              <a:ext uri="{FF2B5EF4-FFF2-40B4-BE49-F238E27FC236}">
                <a16:creationId xmlns:a16="http://schemas.microsoft.com/office/drawing/2014/main" id="{CA1C053F-90EF-4BDC-8D8E-7799CC9DD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387725"/>
            <a:ext cx="1719263" cy="1719263"/>
          </a:xfrm>
          <a:prstGeom prst="ellipse">
            <a:avLst/>
          </a:prstGeom>
          <a:solidFill>
            <a:srgbClr val="E8C14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CDFB921C-7E37-4024-ABB4-280515B71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387725"/>
            <a:ext cx="1719263" cy="1719263"/>
          </a:xfrm>
          <a:prstGeom prst="ellipse">
            <a:avLst/>
          </a:pr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B47751FA-22D1-437B-A279-9290E10DE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3935413"/>
            <a:ext cx="882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Power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F16011E0-4305-42F3-81ED-AA98BF92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163" y="4219575"/>
            <a:ext cx="911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Pricing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AFC5C135-E95B-47A2-BBE7-DBFF0264B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2025650"/>
            <a:ext cx="20161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Lt" panose="000004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D51F2937-6FD8-48DB-A621-A7A0DA016742}"/>
              </a:ext>
            </a:extLst>
          </p:cNvPr>
          <p:cNvGrpSpPr/>
          <p:nvPr/>
        </p:nvGrpSpPr>
        <p:grpSpPr>
          <a:xfrm>
            <a:off x="2740025" y="1822450"/>
            <a:ext cx="1203325" cy="1204913"/>
            <a:chOff x="2740025" y="1822450"/>
            <a:chExt cx="1203325" cy="1204913"/>
          </a:xfrm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7E71C866-93FF-4100-9C86-247B6B438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025" y="1822450"/>
              <a:ext cx="1203325" cy="120491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19A9D766-DBFB-4F28-AE72-714B87F94DAF}"/>
                </a:ext>
              </a:extLst>
            </p:cNvPr>
            <p:cNvGrpSpPr/>
            <p:nvPr/>
          </p:nvGrpSpPr>
          <p:grpSpPr>
            <a:xfrm>
              <a:off x="2740025" y="1822450"/>
              <a:ext cx="1203325" cy="1204913"/>
              <a:chOff x="2740025" y="1822450"/>
              <a:chExt cx="1203325" cy="1204913"/>
            </a:xfrm>
          </p:grpSpPr>
          <p:sp>
            <p:nvSpPr>
              <p:cNvPr id="16" name="Oval 12">
                <a:extLst>
                  <a:ext uri="{FF2B5EF4-FFF2-40B4-BE49-F238E27FC236}">
                    <a16:creationId xmlns:a16="http://schemas.microsoft.com/office/drawing/2014/main" id="{BC14DF81-4133-4272-B852-1CBD04ED3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025" y="1822450"/>
                <a:ext cx="1203325" cy="1204913"/>
              </a:xfrm>
              <a:prstGeom prst="ellipse">
                <a:avLst/>
              </a:prstGeom>
              <a:solidFill>
                <a:srgbClr val="00264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/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80E73F28-E676-4EA1-83A4-B2D20D0A4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8150" y="2025650"/>
                <a:ext cx="76463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Psycho-</a:t>
                </a:r>
                <a:endParaRPr kumimoji="0" lang="de-DE" altLang="de-D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2FD2D92D-6445-4441-AE92-261CABFBD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863" y="2274888"/>
                <a:ext cx="8592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logische </a:t>
                </a:r>
                <a:endParaRPr kumimoji="0" lang="de-DE" alt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  <p:sp>
            <p:nvSpPr>
              <p:cNvPr id="21" name="Rectangle 17">
                <a:extLst>
                  <a:ext uri="{FF2B5EF4-FFF2-40B4-BE49-F238E27FC236}">
                    <a16:creationId xmlns:a16="http://schemas.microsoft.com/office/drawing/2014/main" id="{1DB884A3-F80A-45A5-B188-AB9AF12E9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013" y="2528888"/>
                <a:ext cx="68448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Effekte</a:t>
                </a:r>
                <a:endParaRPr kumimoji="0" lang="de-DE" alt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</p:grpSp>
      </p:grpSp>
      <p:sp>
        <p:nvSpPr>
          <p:cNvPr id="24" name="Rectangle 20">
            <a:extLst>
              <a:ext uri="{FF2B5EF4-FFF2-40B4-BE49-F238E27FC236}">
                <a16:creationId xmlns:a16="http://schemas.microsoft.com/office/drawing/2014/main" id="{F5FA6ABE-E439-40D3-9D98-15DAF9113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4805363"/>
            <a:ext cx="177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132B9E4-4415-436B-8AAC-CA1F02C843C0}"/>
              </a:ext>
            </a:extLst>
          </p:cNvPr>
          <p:cNvGrpSpPr/>
          <p:nvPr/>
        </p:nvGrpSpPr>
        <p:grpSpPr>
          <a:xfrm>
            <a:off x="4319588" y="4556125"/>
            <a:ext cx="1201738" cy="1204913"/>
            <a:chOff x="4319588" y="4556125"/>
            <a:chExt cx="1201738" cy="1204913"/>
          </a:xfrm>
        </p:grpSpPr>
        <p:sp>
          <p:nvSpPr>
            <p:cNvPr id="22" name="Oval 18">
              <a:extLst>
                <a:ext uri="{FF2B5EF4-FFF2-40B4-BE49-F238E27FC236}">
                  <a16:creationId xmlns:a16="http://schemas.microsoft.com/office/drawing/2014/main" id="{E9C9611A-3326-4481-9FA6-F9D95A247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9588" y="4556125"/>
              <a:ext cx="1201738" cy="1204913"/>
            </a:xfrm>
            <a:prstGeom prst="ellipse">
              <a:avLst/>
            </a:prstGeom>
            <a:solidFill>
              <a:srgbClr val="8C8C9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3A01133C-55AD-404C-B479-1B8B88CAA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563" y="4805363"/>
              <a:ext cx="67486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Strate-</a:t>
              </a:r>
              <a:endPara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17A05993-56E2-4E52-A2AC-B5EBBD84F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5026025"/>
              <a:ext cx="67165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gische</a:t>
              </a:r>
              <a:r>
                <a:rPr kumimoji="0" lang="de-DE" altLang="de-DE" sz="1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 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6429361E-1AF5-4774-9A39-82D2A5FBC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388" y="5246688"/>
              <a:ext cx="684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Effekte</a:t>
              </a:r>
              <a:endParaRPr kumimoji="0" lang="de-DE" alt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0" name="Rectangle 26">
            <a:extLst>
              <a:ext uri="{FF2B5EF4-FFF2-40B4-BE49-F238E27FC236}">
                <a16:creationId xmlns:a16="http://schemas.microsoft.com/office/drawing/2014/main" id="{8C4E6006-9292-4799-8580-9B3ABC34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0" y="4759325"/>
            <a:ext cx="201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2A94735-1316-4AFE-8668-D44BD033FA00}"/>
              </a:ext>
            </a:extLst>
          </p:cNvPr>
          <p:cNvGrpSpPr/>
          <p:nvPr/>
        </p:nvGrpSpPr>
        <p:grpSpPr>
          <a:xfrm>
            <a:off x="1162050" y="4556125"/>
            <a:ext cx="1204913" cy="1204913"/>
            <a:chOff x="1162050" y="4556125"/>
            <a:chExt cx="1204913" cy="1204913"/>
          </a:xfrm>
        </p:grpSpPr>
        <p:sp>
          <p:nvSpPr>
            <p:cNvPr id="28" name="Oval 24">
              <a:extLst>
                <a:ext uri="{FF2B5EF4-FFF2-40B4-BE49-F238E27FC236}">
                  <a16:creationId xmlns:a16="http://schemas.microsoft.com/office/drawing/2014/main" id="{60467A31-7A27-472D-B238-1986A0FE6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050" y="4556125"/>
              <a:ext cx="1204913" cy="120491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7" name="Oval 23">
              <a:extLst>
                <a:ext uri="{FF2B5EF4-FFF2-40B4-BE49-F238E27FC236}">
                  <a16:creationId xmlns:a16="http://schemas.microsoft.com/office/drawing/2014/main" id="{02CC91CA-6FC0-4262-AF25-F47350CFE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050" y="4556125"/>
              <a:ext cx="1204913" cy="1204913"/>
            </a:xfrm>
            <a:prstGeom prst="ellipse">
              <a:avLst/>
            </a:prstGeom>
            <a:solidFill>
              <a:srgbClr val="1A484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EF9F91B-648B-4111-B184-3418E67D7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838" y="4759325"/>
              <a:ext cx="80150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Struktu</a:t>
              </a: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-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BADBBEC3-4B13-4C5E-9DBF-5DBD1E9E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750" y="5010150"/>
              <a:ext cx="530225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relle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1929B02F-D625-476F-AAFA-0E8525000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5259388"/>
              <a:ext cx="788988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Effekte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7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Psychologische Effekte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E996E-66FC-4299-9E9D-589041BAA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62" y="1440000"/>
            <a:ext cx="6777675" cy="54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2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Psychologische Effekte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41CDB1B-0FE8-4D12-96C1-44FA38734484}"/>
              </a:ext>
            </a:extLst>
          </p:cNvPr>
          <p:cNvGraphicFramePr/>
          <p:nvPr/>
        </p:nvGraphicFramePr>
        <p:xfrm>
          <a:off x="628153" y="2079260"/>
          <a:ext cx="10891847" cy="3601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Legende: mit gebogener Linie 6">
            <a:extLst>
              <a:ext uri="{FF2B5EF4-FFF2-40B4-BE49-F238E27FC236}">
                <a16:creationId xmlns:a16="http://schemas.microsoft.com/office/drawing/2014/main" id="{01B9854C-8E32-42EE-A4E5-10A19A2358B1}"/>
              </a:ext>
            </a:extLst>
          </p:cNvPr>
          <p:cNvSpPr/>
          <p:nvPr/>
        </p:nvSpPr>
        <p:spPr>
          <a:xfrm>
            <a:off x="5442822" y="5227878"/>
            <a:ext cx="2391859" cy="1092508"/>
          </a:xfrm>
          <a:prstGeom prst="borderCallout2">
            <a:avLst>
              <a:gd name="adj1" fmla="val 47637"/>
              <a:gd name="adj2" fmla="val -213"/>
              <a:gd name="adj3" fmla="val 18750"/>
              <a:gd name="adj4" fmla="val -16667"/>
              <a:gd name="adj5" fmla="val -58214"/>
              <a:gd name="adj6" fmla="val -251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Soleil Lt" panose="00000400000000000000" pitchFamily="50" charset="0"/>
              </a:rPr>
              <a:t>Summe der wissenschaftlich erforschten Effekte</a:t>
            </a:r>
            <a:endParaRPr lang="de-AT" sz="16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85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Psychologische Effekte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41CDB1B-0FE8-4D12-96C1-44FA38734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820185"/>
              </p:ext>
            </p:extLst>
          </p:nvPr>
        </p:nvGraphicFramePr>
        <p:xfrm>
          <a:off x="628153" y="2079260"/>
          <a:ext cx="10891847" cy="3601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Legende: mit gebogener Linie 6">
            <a:extLst>
              <a:ext uri="{FF2B5EF4-FFF2-40B4-BE49-F238E27FC236}">
                <a16:creationId xmlns:a16="http://schemas.microsoft.com/office/drawing/2014/main" id="{01B9854C-8E32-42EE-A4E5-10A19A2358B1}"/>
              </a:ext>
            </a:extLst>
          </p:cNvPr>
          <p:cNvSpPr/>
          <p:nvPr/>
        </p:nvSpPr>
        <p:spPr>
          <a:xfrm>
            <a:off x="3393689" y="5227878"/>
            <a:ext cx="2391859" cy="1092508"/>
          </a:xfrm>
          <a:prstGeom prst="borderCallout2">
            <a:avLst>
              <a:gd name="adj1" fmla="val 47637"/>
              <a:gd name="adj2" fmla="val -213"/>
              <a:gd name="adj3" fmla="val 18750"/>
              <a:gd name="adj4" fmla="val -16667"/>
              <a:gd name="adj5" fmla="val -58214"/>
              <a:gd name="adj6" fmla="val -251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Soleil Lt" panose="00000400000000000000" pitchFamily="50" charset="0"/>
              </a:rPr>
              <a:t>Summe der wissenschaftlich erforschten Effekte</a:t>
            </a:r>
            <a:endParaRPr lang="de-AT" sz="16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8" name="Legende: mit gebogener Linie 7">
            <a:extLst>
              <a:ext uri="{FF2B5EF4-FFF2-40B4-BE49-F238E27FC236}">
                <a16:creationId xmlns:a16="http://schemas.microsoft.com/office/drawing/2014/main" id="{B1FE39B5-2B9B-43A0-B39B-9BB4557BCAD0}"/>
              </a:ext>
            </a:extLst>
          </p:cNvPr>
          <p:cNvSpPr/>
          <p:nvPr/>
        </p:nvSpPr>
        <p:spPr>
          <a:xfrm>
            <a:off x="7385772" y="5227878"/>
            <a:ext cx="2391859" cy="1092508"/>
          </a:xfrm>
          <a:prstGeom prst="borderCallout2">
            <a:avLst>
              <a:gd name="adj1" fmla="val 47637"/>
              <a:gd name="adj2" fmla="val -213"/>
              <a:gd name="adj3" fmla="val 18750"/>
              <a:gd name="adj4" fmla="val -16667"/>
              <a:gd name="adj5" fmla="val -56719"/>
              <a:gd name="adj6" fmla="val -278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Soleil Lt" panose="00000400000000000000" pitchFamily="50" charset="0"/>
              </a:rPr>
              <a:t>Für die Preisfestsetzung und Preisumsetzung relevante Effekte</a:t>
            </a:r>
            <a:endParaRPr lang="de-AT" sz="16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63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Psychologische Effekte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41CDB1B-0FE8-4D12-96C1-44FA38734484}"/>
              </a:ext>
            </a:extLst>
          </p:cNvPr>
          <p:cNvGraphicFramePr/>
          <p:nvPr/>
        </p:nvGraphicFramePr>
        <p:xfrm>
          <a:off x="628153" y="2079260"/>
          <a:ext cx="10891847" cy="3601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Legende: mit gebogener Linie 6">
            <a:extLst>
              <a:ext uri="{FF2B5EF4-FFF2-40B4-BE49-F238E27FC236}">
                <a16:creationId xmlns:a16="http://schemas.microsoft.com/office/drawing/2014/main" id="{01B9854C-8E32-42EE-A4E5-10A19A2358B1}"/>
              </a:ext>
            </a:extLst>
          </p:cNvPr>
          <p:cNvSpPr/>
          <p:nvPr/>
        </p:nvSpPr>
        <p:spPr>
          <a:xfrm>
            <a:off x="1492318" y="5231942"/>
            <a:ext cx="2391859" cy="1092508"/>
          </a:xfrm>
          <a:prstGeom prst="borderCallout2">
            <a:avLst>
              <a:gd name="adj1" fmla="val 47637"/>
              <a:gd name="adj2" fmla="val -213"/>
              <a:gd name="adj3" fmla="val 18750"/>
              <a:gd name="adj4" fmla="val -16667"/>
              <a:gd name="adj5" fmla="val -58214"/>
              <a:gd name="adj6" fmla="val -251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Soleil Lt" panose="00000400000000000000" pitchFamily="50" charset="0"/>
              </a:rPr>
              <a:t>Summe der wissenschaftlich erforschten Effekte</a:t>
            </a:r>
            <a:endParaRPr lang="de-AT" sz="16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8" name="Legende: mit gebogener Linie 7">
            <a:extLst>
              <a:ext uri="{FF2B5EF4-FFF2-40B4-BE49-F238E27FC236}">
                <a16:creationId xmlns:a16="http://schemas.microsoft.com/office/drawing/2014/main" id="{B1FE39B5-2B9B-43A0-B39B-9BB4557BCAD0}"/>
              </a:ext>
            </a:extLst>
          </p:cNvPr>
          <p:cNvSpPr/>
          <p:nvPr/>
        </p:nvSpPr>
        <p:spPr>
          <a:xfrm>
            <a:off x="5310229" y="5243172"/>
            <a:ext cx="2391859" cy="1092508"/>
          </a:xfrm>
          <a:prstGeom prst="borderCallout2">
            <a:avLst>
              <a:gd name="adj1" fmla="val 47637"/>
              <a:gd name="adj2" fmla="val -213"/>
              <a:gd name="adj3" fmla="val 18750"/>
              <a:gd name="adj4" fmla="val -16667"/>
              <a:gd name="adj5" fmla="val -56719"/>
              <a:gd name="adj6" fmla="val -278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Soleil Lt" panose="00000400000000000000" pitchFamily="50" charset="0"/>
              </a:rPr>
              <a:t>Für die Preisfestsetzung und Preisumsetzung relevante Effekte</a:t>
            </a:r>
            <a:endParaRPr lang="de-AT" sz="16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9" name="Legende: mit gebogener Linie 8">
            <a:extLst>
              <a:ext uri="{FF2B5EF4-FFF2-40B4-BE49-F238E27FC236}">
                <a16:creationId xmlns:a16="http://schemas.microsoft.com/office/drawing/2014/main" id="{BC013784-185D-4138-BE46-F2165DBE7387}"/>
              </a:ext>
            </a:extLst>
          </p:cNvPr>
          <p:cNvSpPr/>
          <p:nvPr/>
        </p:nvSpPr>
        <p:spPr>
          <a:xfrm>
            <a:off x="9128140" y="5231942"/>
            <a:ext cx="2391859" cy="1092508"/>
          </a:xfrm>
          <a:prstGeom prst="borderCallout2">
            <a:avLst>
              <a:gd name="adj1" fmla="val 47637"/>
              <a:gd name="adj2" fmla="val -213"/>
              <a:gd name="adj3" fmla="val 18750"/>
              <a:gd name="adj4" fmla="val -16667"/>
              <a:gd name="adj5" fmla="val -55972"/>
              <a:gd name="adj6" fmla="val -30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Soleil Lt" panose="00000400000000000000" pitchFamily="50" charset="0"/>
              </a:rPr>
              <a:t>Stark relevante Effekte, die bei keiner Preis-Strategie fehlen sollten</a:t>
            </a:r>
            <a:endParaRPr lang="de-AT" sz="16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323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Anker-Effekt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AA433B9-AE42-4EDA-BB2C-E053C9C6A2EC}"/>
              </a:ext>
            </a:extLst>
          </p:cNvPr>
          <p:cNvSpPr/>
          <p:nvPr/>
        </p:nvSpPr>
        <p:spPr>
          <a:xfrm>
            <a:off x="1302820" y="1684975"/>
            <a:ext cx="1391830" cy="542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Ankerpreise</a:t>
            </a:r>
            <a:endParaRPr lang="de-AT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8B47F72-9B2D-4D94-A477-93472F1AC90A}"/>
              </a:ext>
            </a:extLst>
          </p:cNvPr>
          <p:cNvSpPr/>
          <p:nvPr/>
        </p:nvSpPr>
        <p:spPr>
          <a:xfrm>
            <a:off x="9336829" y="1684975"/>
            <a:ext cx="1391830" cy="542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Preisanker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8FE6C1EC-A238-4488-BA0F-A55906F2EED1}"/>
              </a:ext>
            </a:extLst>
          </p:cNvPr>
          <p:cNvCxnSpPr>
            <a:cxnSpLocks/>
          </p:cNvCxnSpPr>
          <p:nvPr/>
        </p:nvCxnSpPr>
        <p:spPr>
          <a:xfrm>
            <a:off x="1302821" y="2605635"/>
            <a:ext cx="94258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7FF15AB-6F84-46FE-A3AC-B3E54A058DC6}"/>
              </a:ext>
            </a:extLst>
          </p:cNvPr>
          <p:cNvSpPr/>
          <p:nvPr/>
        </p:nvSpPr>
        <p:spPr>
          <a:xfrm>
            <a:off x="1865217" y="2472116"/>
            <a:ext cx="267037" cy="267037"/>
          </a:xfrm>
          <a:prstGeom prst="ellipse">
            <a:avLst/>
          </a:prstGeom>
          <a:solidFill>
            <a:srgbClr val="E8C1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CC64347-9D0C-4A2A-A6EC-4EACDF7F56C1}"/>
              </a:ext>
            </a:extLst>
          </p:cNvPr>
          <p:cNvSpPr/>
          <p:nvPr/>
        </p:nvSpPr>
        <p:spPr>
          <a:xfrm>
            <a:off x="9899225" y="2484255"/>
            <a:ext cx="267037" cy="267037"/>
          </a:xfrm>
          <a:prstGeom prst="ellipse">
            <a:avLst/>
          </a:prstGeom>
          <a:solidFill>
            <a:srgbClr val="E8C1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2F7F857-22B4-4F98-B051-FF24235B8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74" y="4666578"/>
            <a:ext cx="2472916" cy="164528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351C020-B479-47F5-B135-949AF56CD0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2" y="2940474"/>
            <a:ext cx="1903739" cy="1642020"/>
          </a:xfrm>
          <a:prstGeom prst="rect">
            <a:avLst/>
          </a:prstGeom>
        </p:spPr>
      </p:pic>
      <p:pic>
        <p:nvPicPr>
          <p:cNvPr id="22" name="Grafik 21" descr="Ein Bild, das drinnen, Fenster, Bett, Wand enthält.&#10;&#10;Automatisch generierte Beschreibung">
            <a:extLst>
              <a:ext uri="{FF2B5EF4-FFF2-40B4-BE49-F238E27FC236}">
                <a16:creationId xmlns:a16="http://schemas.microsoft.com/office/drawing/2014/main" id="{012BAC82-1CF7-4CD7-81D4-468742A09E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00" r="-1"/>
          <a:stretch/>
        </p:blipFill>
        <p:spPr>
          <a:xfrm>
            <a:off x="6193353" y="2926899"/>
            <a:ext cx="2927937" cy="1646965"/>
          </a:xfrm>
          <a:prstGeom prst="rect">
            <a:avLst/>
          </a:prstGeom>
        </p:spPr>
      </p:pic>
      <p:pic>
        <p:nvPicPr>
          <p:cNvPr id="1028" name="Picture 4" descr="AMPFING: Pensionen, Zimmer &amp; Unterkünfte ab 40€ ✔️">
            <a:extLst>
              <a:ext uri="{FF2B5EF4-FFF2-40B4-BE49-F238E27FC236}">
                <a16:creationId xmlns:a16="http://schemas.microsoft.com/office/drawing/2014/main" id="{88E55328-2677-4814-946E-21BC286A7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6" t="-655" r="4165" b="655"/>
          <a:stretch/>
        </p:blipFill>
        <p:spPr bwMode="auto">
          <a:xfrm>
            <a:off x="2706565" y="2935942"/>
            <a:ext cx="1646762" cy="164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zzateig ohne Hefe: Schnelles Rezept mit 5 Zutaten | STERN.de">
            <a:extLst>
              <a:ext uri="{FF2B5EF4-FFF2-40B4-BE49-F238E27FC236}">
                <a16:creationId xmlns:a16="http://schemas.microsoft.com/office/drawing/2014/main" id="{7088261E-C5CF-4765-A406-85B350DA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51" y="4665097"/>
            <a:ext cx="1646762" cy="16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ABCFD64-90E3-4A08-B37B-B44A8D54E9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820" y="2926899"/>
            <a:ext cx="2297926" cy="3378858"/>
          </a:xfrm>
          <a:prstGeom prst="rect">
            <a:avLst/>
          </a:prstGeom>
        </p:spPr>
      </p:pic>
      <p:pic>
        <p:nvPicPr>
          <p:cNvPr id="8" name="Grafik 7" descr="Ein Bild, das Tisch, Kaffee, Tasse, aus Holz enthält.&#10;&#10;Automatisch generierte Beschreibung">
            <a:extLst>
              <a:ext uri="{FF2B5EF4-FFF2-40B4-BE49-F238E27FC236}">
                <a16:creationId xmlns:a16="http://schemas.microsoft.com/office/drawing/2014/main" id="{019EFED7-47CD-4FF6-B31C-2814DAF376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/>
          <a:stretch/>
        </p:blipFill>
        <p:spPr>
          <a:xfrm>
            <a:off x="703312" y="4665097"/>
            <a:ext cx="1932574" cy="164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Bandwagon-Effekt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20403A49-E42F-47A9-882F-FC295FC0C764}"/>
              </a:ext>
            </a:extLst>
          </p:cNvPr>
          <p:cNvSpPr/>
          <p:nvPr/>
        </p:nvSpPr>
        <p:spPr>
          <a:xfrm>
            <a:off x="1633108" y="1844702"/>
            <a:ext cx="8005196" cy="4532170"/>
          </a:xfrm>
          <a:prstGeom prst="rightArrow">
            <a:avLst/>
          </a:prstGeom>
          <a:solidFill>
            <a:schemeClr val="accent1">
              <a:tint val="40000"/>
              <a:hueOff val="0"/>
              <a:satOff val="0"/>
              <a:lumOff val="0"/>
              <a:alpha val="5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057546AC-EB98-422E-A6B1-0C344ED2349D}"/>
              </a:ext>
            </a:extLst>
          </p:cNvPr>
          <p:cNvSpPr/>
          <p:nvPr/>
        </p:nvSpPr>
        <p:spPr>
          <a:xfrm>
            <a:off x="936884" y="3204353"/>
            <a:ext cx="3031379" cy="1812868"/>
          </a:xfrm>
          <a:custGeom>
            <a:avLst/>
            <a:gdLst>
              <a:gd name="connsiteX0" fmla="*/ 0 w 3031379"/>
              <a:gd name="connsiteY0" fmla="*/ 302151 h 1812868"/>
              <a:gd name="connsiteX1" fmla="*/ 302151 w 3031379"/>
              <a:gd name="connsiteY1" fmla="*/ 0 h 1812868"/>
              <a:gd name="connsiteX2" fmla="*/ 2729228 w 3031379"/>
              <a:gd name="connsiteY2" fmla="*/ 0 h 1812868"/>
              <a:gd name="connsiteX3" fmla="*/ 3031379 w 3031379"/>
              <a:gd name="connsiteY3" fmla="*/ 302151 h 1812868"/>
              <a:gd name="connsiteX4" fmla="*/ 3031379 w 3031379"/>
              <a:gd name="connsiteY4" fmla="*/ 1510717 h 1812868"/>
              <a:gd name="connsiteX5" fmla="*/ 2729228 w 3031379"/>
              <a:gd name="connsiteY5" fmla="*/ 1812868 h 1812868"/>
              <a:gd name="connsiteX6" fmla="*/ 302151 w 3031379"/>
              <a:gd name="connsiteY6" fmla="*/ 1812868 h 1812868"/>
              <a:gd name="connsiteX7" fmla="*/ 0 w 3031379"/>
              <a:gd name="connsiteY7" fmla="*/ 1510717 h 1812868"/>
              <a:gd name="connsiteX8" fmla="*/ 0 w 3031379"/>
              <a:gd name="connsiteY8" fmla="*/ 302151 h 181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1379" h="1812868">
                <a:moveTo>
                  <a:pt x="0" y="302151"/>
                </a:moveTo>
                <a:cubicBezTo>
                  <a:pt x="0" y="135278"/>
                  <a:pt x="135278" y="0"/>
                  <a:pt x="302151" y="0"/>
                </a:cubicBezTo>
                <a:lnTo>
                  <a:pt x="2729228" y="0"/>
                </a:lnTo>
                <a:cubicBezTo>
                  <a:pt x="2896101" y="0"/>
                  <a:pt x="3031379" y="135278"/>
                  <a:pt x="3031379" y="302151"/>
                </a:cubicBezTo>
                <a:lnTo>
                  <a:pt x="3031379" y="1510717"/>
                </a:lnTo>
                <a:cubicBezTo>
                  <a:pt x="3031379" y="1677590"/>
                  <a:pt x="2896101" y="1812868"/>
                  <a:pt x="2729228" y="1812868"/>
                </a:cubicBezTo>
                <a:lnTo>
                  <a:pt x="302151" y="1812868"/>
                </a:lnTo>
                <a:cubicBezTo>
                  <a:pt x="135278" y="1812868"/>
                  <a:pt x="0" y="1677590"/>
                  <a:pt x="0" y="1510717"/>
                </a:cubicBezTo>
                <a:lnTo>
                  <a:pt x="0" y="302151"/>
                </a:lnTo>
                <a:close/>
              </a:path>
            </a:pathLst>
          </a:custGeom>
          <a:solidFill>
            <a:schemeClr val="accent4"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507" tIns="168507" rIns="168507" bIns="168507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100" kern="1200" dirty="0"/>
              <a:t>Bewertungsplattformen</a:t>
            </a:r>
            <a:endParaRPr lang="de-AT" sz="2100" kern="1200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5DFC2B1D-97C5-4705-9235-D66494AA1F29}"/>
              </a:ext>
            </a:extLst>
          </p:cNvPr>
          <p:cNvSpPr/>
          <p:nvPr/>
        </p:nvSpPr>
        <p:spPr>
          <a:xfrm>
            <a:off x="4120017" y="3204353"/>
            <a:ext cx="3031379" cy="1812868"/>
          </a:xfrm>
          <a:custGeom>
            <a:avLst/>
            <a:gdLst>
              <a:gd name="connsiteX0" fmla="*/ 0 w 3031379"/>
              <a:gd name="connsiteY0" fmla="*/ 302151 h 1812868"/>
              <a:gd name="connsiteX1" fmla="*/ 302151 w 3031379"/>
              <a:gd name="connsiteY1" fmla="*/ 0 h 1812868"/>
              <a:gd name="connsiteX2" fmla="*/ 2729228 w 3031379"/>
              <a:gd name="connsiteY2" fmla="*/ 0 h 1812868"/>
              <a:gd name="connsiteX3" fmla="*/ 3031379 w 3031379"/>
              <a:gd name="connsiteY3" fmla="*/ 302151 h 1812868"/>
              <a:gd name="connsiteX4" fmla="*/ 3031379 w 3031379"/>
              <a:gd name="connsiteY4" fmla="*/ 1510717 h 1812868"/>
              <a:gd name="connsiteX5" fmla="*/ 2729228 w 3031379"/>
              <a:gd name="connsiteY5" fmla="*/ 1812868 h 1812868"/>
              <a:gd name="connsiteX6" fmla="*/ 302151 w 3031379"/>
              <a:gd name="connsiteY6" fmla="*/ 1812868 h 1812868"/>
              <a:gd name="connsiteX7" fmla="*/ 0 w 3031379"/>
              <a:gd name="connsiteY7" fmla="*/ 1510717 h 1812868"/>
              <a:gd name="connsiteX8" fmla="*/ 0 w 3031379"/>
              <a:gd name="connsiteY8" fmla="*/ 302151 h 181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1379" h="1812868">
                <a:moveTo>
                  <a:pt x="0" y="302151"/>
                </a:moveTo>
                <a:cubicBezTo>
                  <a:pt x="0" y="135278"/>
                  <a:pt x="135278" y="0"/>
                  <a:pt x="302151" y="0"/>
                </a:cubicBezTo>
                <a:lnTo>
                  <a:pt x="2729228" y="0"/>
                </a:lnTo>
                <a:cubicBezTo>
                  <a:pt x="2896101" y="0"/>
                  <a:pt x="3031379" y="135278"/>
                  <a:pt x="3031379" y="302151"/>
                </a:cubicBezTo>
                <a:lnTo>
                  <a:pt x="3031379" y="1510717"/>
                </a:lnTo>
                <a:cubicBezTo>
                  <a:pt x="3031379" y="1677590"/>
                  <a:pt x="2896101" y="1812868"/>
                  <a:pt x="2729228" y="1812868"/>
                </a:cubicBezTo>
                <a:lnTo>
                  <a:pt x="302151" y="1812868"/>
                </a:lnTo>
                <a:cubicBezTo>
                  <a:pt x="135278" y="1812868"/>
                  <a:pt x="0" y="1677590"/>
                  <a:pt x="0" y="1510717"/>
                </a:cubicBezTo>
                <a:lnTo>
                  <a:pt x="0" y="302151"/>
                </a:lnTo>
                <a:close/>
              </a:path>
            </a:pathLst>
          </a:custGeom>
          <a:solidFill>
            <a:schemeClr val="accent2"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507" tIns="168507" rIns="168507" bIns="168507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100" kern="1200" dirty="0"/>
              <a:t>Zimmerkategorien</a:t>
            </a:r>
            <a:endParaRPr lang="de-AT" sz="2100" kern="120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24F36A7-1846-49AD-A680-AC2578C6A3C3}"/>
              </a:ext>
            </a:extLst>
          </p:cNvPr>
          <p:cNvSpPr/>
          <p:nvPr/>
        </p:nvSpPr>
        <p:spPr>
          <a:xfrm>
            <a:off x="7303149" y="3204353"/>
            <a:ext cx="3031379" cy="1812868"/>
          </a:xfrm>
          <a:custGeom>
            <a:avLst/>
            <a:gdLst>
              <a:gd name="connsiteX0" fmla="*/ 0 w 3031379"/>
              <a:gd name="connsiteY0" fmla="*/ 302151 h 1812868"/>
              <a:gd name="connsiteX1" fmla="*/ 302151 w 3031379"/>
              <a:gd name="connsiteY1" fmla="*/ 0 h 1812868"/>
              <a:gd name="connsiteX2" fmla="*/ 2729228 w 3031379"/>
              <a:gd name="connsiteY2" fmla="*/ 0 h 1812868"/>
              <a:gd name="connsiteX3" fmla="*/ 3031379 w 3031379"/>
              <a:gd name="connsiteY3" fmla="*/ 302151 h 1812868"/>
              <a:gd name="connsiteX4" fmla="*/ 3031379 w 3031379"/>
              <a:gd name="connsiteY4" fmla="*/ 1510717 h 1812868"/>
              <a:gd name="connsiteX5" fmla="*/ 2729228 w 3031379"/>
              <a:gd name="connsiteY5" fmla="*/ 1812868 h 1812868"/>
              <a:gd name="connsiteX6" fmla="*/ 302151 w 3031379"/>
              <a:gd name="connsiteY6" fmla="*/ 1812868 h 1812868"/>
              <a:gd name="connsiteX7" fmla="*/ 0 w 3031379"/>
              <a:gd name="connsiteY7" fmla="*/ 1510717 h 1812868"/>
              <a:gd name="connsiteX8" fmla="*/ 0 w 3031379"/>
              <a:gd name="connsiteY8" fmla="*/ 302151 h 181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1379" h="1812868">
                <a:moveTo>
                  <a:pt x="0" y="302151"/>
                </a:moveTo>
                <a:cubicBezTo>
                  <a:pt x="0" y="135278"/>
                  <a:pt x="135278" y="0"/>
                  <a:pt x="302151" y="0"/>
                </a:cubicBezTo>
                <a:lnTo>
                  <a:pt x="2729228" y="0"/>
                </a:lnTo>
                <a:cubicBezTo>
                  <a:pt x="2896101" y="0"/>
                  <a:pt x="3031379" y="135278"/>
                  <a:pt x="3031379" y="302151"/>
                </a:cubicBezTo>
                <a:lnTo>
                  <a:pt x="3031379" y="1510717"/>
                </a:lnTo>
                <a:cubicBezTo>
                  <a:pt x="3031379" y="1677590"/>
                  <a:pt x="2896101" y="1812868"/>
                  <a:pt x="2729228" y="1812868"/>
                </a:cubicBezTo>
                <a:lnTo>
                  <a:pt x="302151" y="1812868"/>
                </a:lnTo>
                <a:cubicBezTo>
                  <a:pt x="135278" y="1812868"/>
                  <a:pt x="0" y="1677590"/>
                  <a:pt x="0" y="1510717"/>
                </a:cubicBezTo>
                <a:lnTo>
                  <a:pt x="0" y="302151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507" tIns="168507" rIns="168507" bIns="168507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100" kern="1200" dirty="0"/>
              <a:t>Angebotsgestaltung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100" kern="1200" dirty="0"/>
              <a:t>Verdreifachung des Preises</a:t>
            </a:r>
            <a:endParaRPr lang="de-AT" sz="2100" kern="1200" dirty="0"/>
          </a:p>
        </p:txBody>
      </p:sp>
    </p:spTree>
    <p:extLst>
      <p:ext uri="{BB962C8B-B14F-4D97-AF65-F5344CB8AC3E}">
        <p14:creationId xmlns:p14="http://schemas.microsoft.com/office/powerpoint/2010/main" val="324988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Framing-Effekt</a:t>
            </a:r>
          </a:p>
        </p:txBody>
      </p:sp>
      <p:sp>
        <p:nvSpPr>
          <p:cNvPr id="16" name="Halbbogen 15">
            <a:extLst>
              <a:ext uri="{FF2B5EF4-FFF2-40B4-BE49-F238E27FC236}">
                <a16:creationId xmlns:a16="http://schemas.microsoft.com/office/drawing/2014/main" id="{4D5E09FF-52E5-40E8-9EBD-32077C6D2DD0}"/>
              </a:ext>
            </a:extLst>
          </p:cNvPr>
          <p:cNvSpPr/>
          <p:nvPr/>
        </p:nvSpPr>
        <p:spPr>
          <a:xfrm>
            <a:off x="4286344" y="2315287"/>
            <a:ext cx="3486154" cy="3486154"/>
          </a:xfrm>
          <a:prstGeom prst="blockArc">
            <a:avLst>
              <a:gd name="adj1" fmla="val 10800000"/>
              <a:gd name="adj2" fmla="val 1620000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Halbbogen 16">
            <a:extLst>
              <a:ext uri="{FF2B5EF4-FFF2-40B4-BE49-F238E27FC236}">
                <a16:creationId xmlns:a16="http://schemas.microsoft.com/office/drawing/2014/main" id="{3BEE6C40-BF95-4F14-8923-388288567F13}"/>
              </a:ext>
            </a:extLst>
          </p:cNvPr>
          <p:cNvSpPr/>
          <p:nvPr/>
        </p:nvSpPr>
        <p:spPr>
          <a:xfrm>
            <a:off x="4286344" y="2315287"/>
            <a:ext cx="3486154" cy="3486154"/>
          </a:xfrm>
          <a:prstGeom prst="blockArc">
            <a:avLst>
              <a:gd name="adj1" fmla="val 5400000"/>
              <a:gd name="adj2" fmla="val 1080000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Halbbogen 17">
            <a:extLst>
              <a:ext uri="{FF2B5EF4-FFF2-40B4-BE49-F238E27FC236}">
                <a16:creationId xmlns:a16="http://schemas.microsoft.com/office/drawing/2014/main" id="{564E80F8-BA70-4BDA-B6EA-2C84112390D4}"/>
              </a:ext>
            </a:extLst>
          </p:cNvPr>
          <p:cNvSpPr/>
          <p:nvPr/>
        </p:nvSpPr>
        <p:spPr>
          <a:xfrm>
            <a:off x="4286344" y="2315287"/>
            <a:ext cx="3486154" cy="3486154"/>
          </a:xfrm>
          <a:prstGeom prst="blockArc">
            <a:avLst>
              <a:gd name="adj1" fmla="val 0"/>
              <a:gd name="adj2" fmla="val 540000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Halbbogen 18">
            <a:extLst>
              <a:ext uri="{FF2B5EF4-FFF2-40B4-BE49-F238E27FC236}">
                <a16:creationId xmlns:a16="http://schemas.microsoft.com/office/drawing/2014/main" id="{96BE49C6-5097-4C46-849E-80A9807042B6}"/>
              </a:ext>
            </a:extLst>
          </p:cNvPr>
          <p:cNvSpPr/>
          <p:nvPr/>
        </p:nvSpPr>
        <p:spPr>
          <a:xfrm>
            <a:off x="4286344" y="2315287"/>
            <a:ext cx="3486154" cy="3486154"/>
          </a:xfrm>
          <a:prstGeom prst="blockArc">
            <a:avLst>
              <a:gd name="adj1" fmla="val 16200000"/>
              <a:gd name="adj2" fmla="val 0"/>
              <a:gd name="adj3" fmla="val 464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A14741FF-A818-4DDA-B7BA-1C2EFDCE0FA1}"/>
              </a:ext>
            </a:extLst>
          </p:cNvPr>
          <p:cNvSpPr/>
          <p:nvPr/>
        </p:nvSpPr>
        <p:spPr>
          <a:xfrm>
            <a:off x="5226478" y="3255421"/>
            <a:ext cx="1605886" cy="1605886"/>
          </a:xfrm>
          <a:custGeom>
            <a:avLst/>
            <a:gdLst>
              <a:gd name="connsiteX0" fmla="*/ 0 w 1605886"/>
              <a:gd name="connsiteY0" fmla="*/ 802943 h 1605886"/>
              <a:gd name="connsiteX1" fmla="*/ 802943 w 1605886"/>
              <a:gd name="connsiteY1" fmla="*/ 0 h 1605886"/>
              <a:gd name="connsiteX2" fmla="*/ 1605886 w 1605886"/>
              <a:gd name="connsiteY2" fmla="*/ 802943 h 1605886"/>
              <a:gd name="connsiteX3" fmla="*/ 802943 w 1605886"/>
              <a:gd name="connsiteY3" fmla="*/ 1605886 h 1605886"/>
              <a:gd name="connsiteX4" fmla="*/ 0 w 1605886"/>
              <a:gd name="connsiteY4" fmla="*/ 802943 h 160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5886" h="1605886">
                <a:moveTo>
                  <a:pt x="0" y="802943"/>
                </a:moveTo>
                <a:cubicBezTo>
                  <a:pt x="0" y="359490"/>
                  <a:pt x="359490" y="0"/>
                  <a:pt x="802943" y="0"/>
                </a:cubicBezTo>
                <a:cubicBezTo>
                  <a:pt x="1246396" y="0"/>
                  <a:pt x="1605886" y="359490"/>
                  <a:pt x="1605886" y="802943"/>
                </a:cubicBezTo>
                <a:cubicBezTo>
                  <a:pt x="1605886" y="1246396"/>
                  <a:pt x="1246396" y="1605886"/>
                  <a:pt x="802943" y="1605886"/>
                </a:cubicBezTo>
                <a:cubicBezTo>
                  <a:pt x="359490" y="1605886"/>
                  <a:pt x="0" y="1246396"/>
                  <a:pt x="0" y="802943"/>
                </a:cubicBezTo>
                <a:close/>
              </a:path>
            </a:pathLst>
          </a:custGeom>
          <a:solidFill>
            <a:srgbClr val="E8C142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6607" tIns="246607" rIns="246607" bIns="24660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dirty="0">
                <a:solidFill>
                  <a:srgbClr val="FFFFFF"/>
                </a:solidFill>
                <a:latin typeface="Soleil Sb" panose="00000600000000000000" pitchFamily="50" charset="0"/>
                <a:ea typeface="+mn-ea"/>
                <a:cs typeface="+mn-cs"/>
              </a:rPr>
              <a:t>Framing-Effekt</a:t>
            </a:r>
            <a:endParaRPr lang="de-AT" sz="1800" b="1" kern="1200" dirty="0">
              <a:solidFill>
                <a:srgbClr val="FFFFFF"/>
              </a:solidFill>
              <a:latin typeface="Soleil Sb" panose="00000600000000000000" pitchFamily="50" charset="0"/>
              <a:ea typeface="+mn-ea"/>
              <a:cs typeface="+mn-cs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89201AB3-0BD0-49C3-9C6B-B99E21D764B3}"/>
              </a:ext>
            </a:extLst>
          </p:cNvPr>
          <p:cNvSpPr/>
          <p:nvPr/>
        </p:nvSpPr>
        <p:spPr>
          <a:xfrm>
            <a:off x="5467361" y="1793695"/>
            <a:ext cx="1124120" cy="1124120"/>
          </a:xfrm>
          <a:custGeom>
            <a:avLst/>
            <a:gdLst>
              <a:gd name="connsiteX0" fmla="*/ 0 w 1124120"/>
              <a:gd name="connsiteY0" fmla="*/ 562060 h 1124120"/>
              <a:gd name="connsiteX1" fmla="*/ 562060 w 1124120"/>
              <a:gd name="connsiteY1" fmla="*/ 0 h 1124120"/>
              <a:gd name="connsiteX2" fmla="*/ 1124120 w 1124120"/>
              <a:gd name="connsiteY2" fmla="*/ 562060 h 1124120"/>
              <a:gd name="connsiteX3" fmla="*/ 562060 w 1124120"/>
              <a:gd name="connsiteY3" fmla="*/ 1124120 h 1124120"/>
              <a:gd name="connsiteX4" fmla="*/ 0 w 1124120"/>
              <a:gd name="connsiteY4" fmla="*/ 562060 h 112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120" h="1124120">
                <a:moveTo>
                  <a:pt x="0" y="562060"/>
                </a:moveTo>
                <a:cubicBezTo>
                  <a:pt x="0" y="251643"/>
                  <a:pt x="251643" y="0"/>
                  <a:pt x="562060" y="0"/>
                </a:cubicBezTo>
                <a:cubicBezTo>
                  <a:pt x="872477" y="0"/>
                  <a:pt x="1124120" y="251643"/>
                  <a:pt x="1124120" y="562060"/>
                </a:cubicBezTo>
                <a:cubicBezTo>
                  <a:pt x="1124120" y="872477"/>
                  <a:pt x="872477" y="1124120"/>
                  <a:pt x="562060" y="1124120"/>
                </a:cubicBezTo>
                <a:cubicBezTo>
                  <a:pt x="251643" y="1124120"/>
                  <a:pt x="0" y="872477"/>
                  <a:pt x="0" y="562060"/>
                </a:cubicBez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44" tIns="184944" rIns="184944" bIns="18494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>
                <a:latin typeface="Soleil Sb" panose="00000600000000000000" pitchFamily="50" charset="0"/>
              </a:rPr>
              <a:t>Namen</a:t>
            </a:r>
            <a:endParaRPr lang="de-AT" sz="1600" kern="1200" dirty="0">
              <a:latin typeface="Soleil Sb" panose="00000600000000000000" pitchFamily="50" charset="0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611A6258-D04F-493D-BA1D-B411CD5E3786}"/>
              </a:ext>
            </a:extLst>
          </p:cNvPr>
          <p:cNvSpPr/>
          <p:nvPr/>
        </p:nvSpPr>
        <p:spPr>
          <a:xfrm>
            <a:off x="7169969" y="3496304"/>
            <a:ext cx="1124120" cy="1124120"/>
          </a:xfrm>
          <a:custGeom>
            <a:avLst/>
            <a:gdLst>
              <a:gd name="connsiteX0" fmla="*/ 0 w 1124120"/>
              <a:gd name="connsiteY0" fmla="*/ 562060 h 1124120"/>
              <a:gd name="connsiteX1" fmla="*/ 562060 w 1124120"/>
              <a:gd name="connsiteY1" fmla="*/ 0 h 1124120"/>
              <a:gd name="connsiteX2" fmla="*/ 1124120 w 1124120"/>
              <a:gd name="connsiteY2" fmla="*/ 562060 h 1124120"/>
              <a:gd name="connsiteX3" fmla="*/ 562060 w 1124120"/>
              <a:gd name="connsiteY3" fmla="*/ 1124120 h 1124120"/>
              <a:gd name="connsiteX4" fmla="*/ 0 w 1124120"/>
              <a:gd name="connsiteY4" fmla="*/ 562060 h 112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120" h="1124120">
                <a:moveTo>
                  <a:pt x="0" y="562060"/>
                </a:moveTo>
                <a:cubicBezTo>
                  <a:pt x="0" y="251643"/>
                  <a:pt x="251643" y="0"/>
                  <a:pt x="562060" y="0"/>
                </a:cubicBezTo>
                <a:cubicBezTo>
                  <a:pt x="872477" y="0"/>
                  <a:pt x="1124120" y="251643"/>
                  <a:pt x="1124120" y="562060"/>
                </a:cubicBezTo>
                <a:cubicBezTo>
                  <a:pt x="1124120" y="872477"/>
                  <a:pt x="872477" y="1124120"/>
                  <a:pt x="562060" y="1124120"/>
                </a:cubicBezTo>
                <a:cubicBezTo>
                  <a:pt x="251643" y="1124120"/>
                  <a:pt x="0" y="872477"/>
                  <a:pt x="0" y="562060"/>
                </a:cubicBezTo>
                <a:close/>
              </a:path>
            </a:pathLst>
          </a:custGeom>
          <a:solidFill>
            <a:schemeClr val="accent4">
              <a:alpha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44" tIns="184944" rIns="184944" bIns="184944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0" dirty="0">
                <a:solidFill>
                  <a:prstClr val="white"/>
                </a:solidFill>
                <a:latin typeface="Soleil Sb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Story-</a:t>
            </a:r>
            <a:r>
              <a:rPr lang="de-DE" sz="1600" kern="0" dirty="0" err="1">
                <a:solidFill>
                  <a:prstClr val="white"/>
                </a:solidFill>
                <a:latin typeface="Soleil Sb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telling</a:t>
            </a:r>
            <a:endParaRPr lang="de-AT" sz="1600" kern="0" dirty="0">
              <a:solidFill>
                <a:prstClr val="white"/>
              </a:solidFill>
              <a:latin typeface="Soleil Sb" panose="000006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0137DBD3-9E54-422B-BF83-30636BE1CAB2}"/>
              </a:ext>
            </a:extLst>
          </p:cNvPr>
          <p:cNvSpPr/>
          <p:nvPr/>
        </p:nvSpPr>
        <p:spPr>
          <a:xfrm>
            <a:off x="5467361" y="5198913"/>
            <a:ext cx="1124120" cy="1124120"/>
          </a:xfrm>
          <a:custGeom>
            <a:avLst/>
            <a:gdLst>
              <a:gd name="connsiteX0" fmla="*/ 0 w 1124120"/>
              <a:gd name="connsiteY0" fmla="*/ 562060 h 1124120"/>
              <a:gd name="connsiteX1" fmla="*/ 562060 w 1124120"/>
              <a:gd name="connsiteY1" fmla="*/ 0 h 1124120"/>
              <a:gd name="connsiteX2" fmla="*/ 1124120 w 1124120"/>
              <a:gd name="connsiteY2" fmla="*/ 562060 h 1124120"/>
              <a:gd name="connsiteX3" fmla="*/ 562060 w 1124120"/>
              <a:gd name="connsiteY3" fmla="*/ 1124120 h 1124120"/>
              <a:gd name="connsiteX4" fmla="*/ 0 w 1124120"/>
              <a:gd name="connsiteY4" fmla="*/ 562060 h 112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120" h="1124120">
                <a:moveTo>
                  <a:pt x="0" y="562060"/>
                </a:moveTo>
                <a:cubicBezTo>
                  <a:pt x="0" y="251643"/>
                  <a:pt x="251643" y="0"/>
                  <a:pt x="562060" y="0"/>
                </a:cubicBezTo>
                <a:cubicBezTo>
                  <a:pt x="872477" y="0"/>
                  <a:pt x="1124120" y="251643"/>
                  <a:pt x="1124120" y="562060"/>
                </a:cubicBezTo>
                <a:cubicBezTo>
                  <a:pt x="1124120" y="872477"/>
                  <a:pt x="872477" y="1124120"/>
                  <a:pt x="562060" y="1124120"/>
                </a:cubicBezTo>
                <a:cubicBezTo>
                  <a:pt x="251643" y="1124120"/>
                  <a:pt x="0" y="872477"/>
                  <a:pt x="0" y="562060"/>
                </a:cubicBezTo>
                <a:close/>
              </a:path>
            </a:pathLst>
          </a:custGeom>
          <a:solidFill>
            <a:srgbClr val="1A4844">
              <a:hueOff val="0"/>
              <a:satOff val="0"/>
              <a:lumOff val="0"/>
              <a:alpha val="7500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4784" tIns="174784" rIns="174784" bIns="17478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>
                <a:solidFill>
                  <a:srgbClr val="FFFFFF"/>
                </a:solidFill>
                <a:latin typeface="Soleil Sb" panose="00000600000000000000" pitchFamily="50" charset="0"/>
                <a:ea typeface="+mn-ea"/>
                <a:cs typeface="+mn-cs"/>
              </a:rPr>
              <a:t>Hand-</a:t>
            </a:r>
            <a:r>
              <a:rPr lang="de-DE" sz="1600" kern="1200" dirty="0" err="1">
                <a:solidFill>
                  <a:srgbClr val="FFFFFF"/>
                </a:solidFill>
                <a:latin typeface="Soleil Sb" panose="00000600000000000000" pitchFamily="50" charset="0"/>
                <a:ea typeface="+mn-ea"/>
                <a:cs typeface="+mn-cs"/>
              </a:rPr>
              <a:t>lung</a:t>
            </a:r>
            <a:endParaRPr lang="de-AT" sz="1600" kern="1200" dirty="0">
              <a:solidFill>
                <a:srgbClr val="FFFFFF"/>
              </a:solidFill>
              <a:latin typeface="Soleil Sb" panose="00000600000000000000" pitchFamily="50" charset="0"/>
              <a:ea typeface="+mn-ea"/>
              <a:cs typeface="+mn-cs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48272872-3B77-4B9F-8488-12FDEA7FACCA}"/>
              </a:ext>
            </a:extLst>
          </p:cNvPr>
          <p:cNvSpPr/>
          <p:nvPr/>
        </p:nvSpPr>
        <p:spPr>
          <a:xfrm>
            <a:off x="3822829" y="3429000"/>
            <a:ext cx="1124120" cy="1124120"/>
          </a:xfrm>
          <a:custGeom>
            <a:avLst/>
            <a:gdLst>
              <a:gd name="connsiteX0" fmla="*/ 0 w 1124120"/>
              <a:gd name="connsiteY0" fmla="*/ 562060 h 1124120"/>
              <a:gd name="connsiteX1" fmla="*/ 562060 w 1124120"/>
              <a:gd name="connsiteY1" fmla="*/ 0 h 1124120"/>
              <a:gd name="connsiteX2" fmla="*/ 1124120 w 1124120"/>
              <a:gd name="connsiteY2" fmla="*/ 562060 h 1124120"/>
              <a:gd name="connsiteX3" fmla="*/ 562060 w 1124120"/>
              <a:gd name="connsiteY3" fmla="*/ 1124120 h 1124120"/>
              <a:gd name="connsiteX4" fmla="*/ 0 w 1124120"/>
              <a:gd name="connsiteY4" fmla="*/ 562060 h 112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120" h="1124120">
                <a:moveTo>
                  <a:pt x="0" y="562060"/>
                </a:moveTo>
                <a:cubicBezTo>
                  <a:pt x="0" y="251643"/>
                  <a:pt x="251643" y="0"/>
                  <a:pt x="562060" y="0"/>
                </a:cubicBezTo>
                <a:cubicBezTo>
                  <a:pt x="872477" y="0"/>
                  <a:pt x="1124120" y="251643"/>
                  <a:pt x="1124120" y="562060"/>
                </a:cubicBezTo>
                <a:cubicBezTo>
                  <a:pt x="1124120" y="872477"/>
                  <a:pt x="872477" y="1124120"/>
                  <a:pt x="562060" y="1124120"/>
                </a:cubicBezTo>
                <a:cubicBezTo>
                  <a:pt x="251643" y="1124120"/>
                  <a:pt x="0" y="872477"/>
                  <a:pt x="0" y="562060"/>
                </a:cubicBez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44" tIns="184944" rIns="184944" bIns="18494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 err="1">
                <a:latin typeface="Soleil Sb" panose="00000600000000000000" pitchFamily="50" charset="0"/>
              </a:rPr>
              <a:t>Präsen-tation</a:t>
            </a:r>
            <a:endParaRPr lang="de-AT" sz="1600" kern="1200" dirty="0">
              <a:latin typeface="Soleil Sb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8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Geldwertillusion</a:t>
            </a:r>
          </a:p>
        </p:txBody>
      </p:sp>
    </p:spTree>
    <p:extLst>
      <p:ext uri="{BB962C8B-B14F-4D97-AF65-F5344CB8AC3E}">
        <p14:creationId xmlns:p14="http://schemas.microsoft.com/office/powerpoint/2010/main" val="1447420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Kontrasteffekt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F93B891-D264-4042-967C-74DDD2F9548F}"/>
              </a:ext>
            </a:extLst>
          </p:cNvPr>
          <p:cNvSpPr/>
          <p:nvPr/>
        </p:nvSpPr>
        <p:spPr>
          <a:xfrm>
            <a:off x="2395811" y="3429000"/>
            <a:ext cx="1032495" cy="1032495"/>
          </a:xfrm>
          <a:prstGeom prst="ellipse">
            <a:avLst/>
          </a:prstGeom>
          <a:solidFill>
            <a:srgbClr val="E8C14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42001C4A-0E13-4547-A84B-9F7BE35DDE45}"/>
              </a:ext>
            </a:extLst>
          </p:cNvPr>
          <p:cNvSpPr/>
          <p:nvPr/>
        </p:nvSpPr>
        <p:spPr>
          <a:xfrm>
            <a:off x="8163691" y="3446037"/>
            <a:ext cx="1032495" cy="1032495"/>
          </a:xfrm>
          <a:prstGeom prst="ellipse">
            <a:avLst/>
          </a:prstGeom>
          <a:solidFill>
            <a:srgbClr val="E8C14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64DFD335-BC18-4F78-9F08-13349B940758}"/>
              </a:ext>
            </a:extLst>
          </p:cNvPr>
          <p:cNvSpPr/>
          <p:nvPr/>
        </p:nvSpPr>
        <p:spPr>
          <a:xfrm>
            <a:off x="2776187" y="3072012"/>
            <a:ext cx="288032" cy="288032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4C1F44C8-F6A0-41F6-9C87-48871DFDC3ED}"/>
              </a:ext>
            </a:extLst>
          </p:cNvPr>
          <p:cNvSpPr/>
          <p:nvPr/>
        </p:nvSpPr>
        <p:spPr>
          <a:xfrm>
            <a:off x="3530558" y="3806950"/>
            <a:ext cx="288032" cy="288032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3F0AA6F-8C14-4A2B-A9E1-C6F71BF7CC08}"/>
              </a:ext>
            </a:extLst>
          </p:cNvPr>
          <p:cNvSpPr/>
          <p:nvPr/>
        </p:nvSpPr>
        <p:spPr>
          <a:xfrm>
            <a:off x="2003149" y="3801617"/>
            <a:ext cx="288032" cy="288032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6F13EA16-B84C-41D4-AB70-93822DF2D231}"/>
              </a:ext>
            </a:extLst>
          </p:cNvPr>
          <p:cNvSpPr/>
          <p:nvPr/>
        </p:nvSpPr>
        <p:spPr>
          <a:xfrm>
            <a:off x="2791045" y="4561321"/>
            <a:ext cx="288032" cy="288032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1334F312-953C-405F-819E-49B46BC9C8B0}"/>
              </a:ext>
            </a:extLst>
          </p:cNvPr>
          <p:cNvSpPr/>
          <p:nvPr/>
        </p:nvSpPr>
        <p:spPr>
          <a:xfrm>
            <a:off x="3324057" y="4349487"/>
            <a:ext cx="288032" cy="288032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7A6211D-466A-4950-8499-01E4765A5E92}"/>
              </a:ext>
            </a:extLst>
          </p:cNvPr>
          <p:cNvSpPr/>
          <p:nvPr/>
        </p:nvSpPr>
        <p:spPr>
          <a:xfrm>
            <a:off x="2214981" y="4335389"/>
            <a:ext cx="288032" cy="288032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20E85BB6-B0AB-46CD-BF84-F1F3FD383ABC}"/>
              </a:ext>
            </a:extLst>
          </p:cNvPr>
          <p:cNvSpPr/>
          <p:nvPr/>
        </p:nvSpPr>
        <p:spPr>
          <a:xfrm>
            <a:off x="3308818" y="3268986"/>
            <a:ext cx="288032" cy="288032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9A66C343-2502-45CD-82FC-1356E0C02A4D}"/>
              </a:ext>
            </a:extLst>
          </p:cNvPr>
          <p:cNvSpPr/>
          <p:nvPr/>
        </p:nvSpPr>
        <p:spPr>
          <a:xfrm>
            <a:off x="2228698" y="3264794"/>
            <a:ext cx="288032" cy="288032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F2AC927-C5ED-47E6-BC59-114DF90652B1}"/>
              </a:ext>
            </a:extLst>
          </p:cNvPr>
          <p:cNvSpPr/>
          <p:nvPr/>
        </p:nvSpPr>
        <p:spPr>
          <a:xfrm>
            <a:off x="6550808" y="3266623"/>
            <a:ext cx="1372569" cy="1372569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F5EF6E54-9207-4FBA-B416-B4A905AFF4D9}"/>
              </a:ext>
            </a:extLst>
          </p:cNvPr>
          <p:cNvSpPr/>
          <p:nvPr/>
        </p:nvSpPr>
        <p:spPr>
          <a:xfrm>
            <a:off x="9527519" y="3257098"/>
            <a:ext cx="1372569" cy="1372569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4ECEF84F-A442-44ED-B008-E661A4B9F8F7}"/>
              </a:ext>
            </a:extLst>
          </p:cNvPr>
          <p:cNvSpPr/>
          <p:nvPr/>
        </p:nvSpPr>
        <p:spPr>
          <a:xfrm>
            <a:off x="7295271" y="4592258"/>
            <a:ext cx="1372569" cy="1372569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17964E7-3967-47C6-B08C-AD2855BCAB3B}"/>
              </a:ext>
            </a:extLst>
          </p:cNvPr>
          <p:cNvSpPr/>
          <p:nvPr/>
        </p:nvSpPr>
        <p:spPr>
          <a:xfrm>
            <a:off x="7295271" y="1956537"/>
            <a:ext cx="1372569" cy="1372569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A8E2AFE5-74A7-4F89-82CC-62776097C61B}"/>
              </a:ext>
            </a:extLst>
          </p:cNvPr>
          <p:cNvSpPr/>
          <p:nvPr/>
        </p:nvSpPr>
        <p:spPr>
          <a:xfrm>
            <a:off x="8754481" y="1975587"/>
            <a:ext cx="1372569" cy="1372569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FD105ED-9DBA-4391-973C-12BC22A7760A}"/>
              </a:ext>
            </a:extLst>
          </p:cNvPr>
          <p:cNvSpPr/>
          <p:nvPr/>
        </p:nvSpPr>
        <p:spPr>
          <a:xfrm>
            <a:off x="8783056" y="4573208"/>
            <a:ext cx="1372569" cy="1372569"/>
          </a:xfrm>
          <a:prstGeom prst="ellipse">
            <a:avLst/>
          </a:prstGeom>
          <a:solidFill>
            <a:srgbClr val="00264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9925184D-0706-4580-BB6C-92D6CA250A12}"/>
              </a:ext>
            </a:extLst>
          </p:cNvPr>
          <p:cNvSpPr txBox="1"/>
          <p:nvPr/>
        </p:nvSpPr>
        <p:spPr>
          <a:xfrm>
            <a:off x="302631" y="5553362"/>
            <a:ext cx="67438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Ebbinghaus-Illusion:</a:t>
            </a:r>
          </a:p>
          <a:p>
            <a:pPr algn="ctr"/>
            <a:r>
              <a:rPr lang="de-DE" sz="1500" dirty="0">
                <a:latin typeface="Soleil Lt" panose="00000400000000000000" pitchFamily="50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de-DE" sz="1500" i="1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„Jede Form der Wahrnehmung ist relativ, auch die Preiswahrnehmung“</a:t>
            </a:r>
          </a:p>
        </p:txBody>
      </p:sp>
    </p:spTree>
    <p:extLst>
      <p:ext uri="{BB962C8B-B14F-4D97-AF65-F5344CB8AC3E}">
        <p14:creationId xmlns:p14="http://schemas.microsoft.com/office/powerpoint/2010/main" val="53333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Einflussfaktoren des Gewinns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7CAA13EA-BEA2-4D64-9AB3-FE6868A8F8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827819"/>
              </p:ext>
            </p:extLst>
          </p:nvPr>
        </p:nvGraphicFramePr>
        <p:xfrm>
          <a:off x="720725" y="1800225"/>
          <a:ext cx="10799763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95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CA11BA-A789-46A5-99DA-21CD3E0A5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2CA11BA-A789-46A5-99DA-21CD3E0A5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2CA11BA-A789-46A5-99DA-21CD3E0A5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5E6495-40E8-4FBB-A416-E09F97AC4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8F5E6495-40E8-4FBB-A416-E09F97AC4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8F5E6495-40E8-4FBB-A416-E09F97AC4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1423CD-27A1-43CD-95A6-BE67CEFA3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641423CD-27A1-43CD-95A6-BE67CEFA3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641423CD-27A1-43CD-95A6-BE67CEFA3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C0CD56-1811-4361-9898-C31E35DE3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DFC0CD56-1811-4361-9898-C31E35DE3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DFC0CD56-1811-4361-9898-C31E35DE3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0BAD0C-3582-462E-A683-A15672AA6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CF0BAD0C-3582-462E-A683-A15672AA6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CF0BAD0C-3582-462E-A683-A15672AA6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41062B-8C10-4F0F-B57E-BEE3F724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4441062B-8C10-4F0F-B57E-BEE3F724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4441062B-8C10-4F0F-B57E-BEE3F724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5D5698-4DDE-4C1B-9EB2-4FF6F5E15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FD5D5698-4DDE-4C1B-9EB2-4FF6F5E15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FD5D5698-4DDE-4C1B-9EB2-4FF6F5E15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B37281-D099-41F2-9FDB-308813F5B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DEB37281-D099-41F2-9FDB-308813F5B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DEB37281-D099-41F2-9FDB-308813F5B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6F7EFC2-E91B-4380-851D-46F6659DD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70807" y="1587180"/>
            <a:ext cx="3523244" cy="48941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99CF4DA-AE50-4BA3-BAE0-8F5859328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29"/>
          <a:stretch/>
        </p:blipFill>
        <p:spPr>
          <a:xfrm>
            <a:off x="6515102" y="1587269"/>
            <a:ext cx="4482192" cy="489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pricing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41860B-84E3-49EF-81A6-218CAE237D5B}"/>
              </a:ext>
            </a:extLst>
          </p:cNvPr>
          <p:cNvSpPr txBox="1"/>
          <p:nvPr/>
        </p:nvSpPr>
        <p:spPr>
          <a:xfrm>
            <a:off x="6281530" y="2118360"/>
            <a:ext cx="5238470" cy="3367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„POWER RPICING </a:t>
            </a:r>
          </a:p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bedeutet die Erarbeitung und Umsetzung der Preis-Strategie </a:t>
            </a:r>
          </a:p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unter Berücksichtigung der psychologischen, strukturellen und strategischen Effekte.“</a:t>
            </a:r>
            <a:endParaRPr lang="de-AT" sz="2400" dirty="0" err="1">
              <a:latin typeface="Soleil Sb" panose="00000600000000000000" pitchFamily="50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5459003B-06FE-4D5F-A3C2-199725A0112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87375" y="1816100"/>
            <a:ext cx="550862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00BFD350-D9B5-4901-AF94-BCFDBA5815CD}"/>
              </a:ext>
            </a:extLst>
          </p:cNvPr>
          <p:cNvGrpSpPr/>
          <p:nvPr/>
        </p:nvGrpSpPr>
        <p:grpSpPr>
          <a:xfrm>
            <a:off x="1211263" y="2382838"/>
            <a:ext cx="4064000" cy="3994150"/>
            <a:chOff x="1211263" y="2382838"/>
            <a:chExt cx="4064000" cy="39941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9445B6B-8B10-4B47-B452-224BC92E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263" y="2382838"/>
              <a:ext cx="2130425" cy="2797175"/>
            </a:xfrm>
            <a:custGeom>
              <a:avLst/>
              <a:gdLst>
                <a:gd name="T0" fmla="*/ 2705 w 11184"/>
                <a:gd name="T1" fmla="*/ 14684 h 14684"/>
                <a:gd name="T2" fmla="*/ 6287 w 11184"/>
                <a:gd name="T3" fmla="*/ 1313 h 14684"/>
                <a:gd name="T4" fmla="*/ 11184 w 11184"/>
                <a:gd name="T5" fmla="*/ 0 h 14684"/>
                <a:gd name="T6" fmla="*/ 11184 w 11184"/>
                <a:gd name="T7" fmla="*/ 910 h 14684"/>
                <a:gd name="T8" fmla="*/ 2302 w 11184"/>
                <a:gd name="T9" fmla="*/ 9788 h 14684"/>
                <a:gd name="T10" fmla="*/ 3493 w 11184"/>
                <a:gd name="T11" fmla="*/ 14229 h 14684"/>
                <a:gd name="T12" fmla="*/ 2705 w 11184"/>
                <a:gd name="T13" fmla="*/ 14684 h 14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4" h="14684">
                  <a:moveTo>
                    <a:pt x="2705" y="14684"/>
                  </a:moveTo>
                  <a:cubicBezTo>
                    <a:pt x="0" y="10003"/>
                    <a:pt x="1604" y="4016"/>
                    <a:pt x="6287" y="1313"/>
                  </a:cubicBezTo>
                  <a:cubicBezTo>
                    <a:pt x="7776" y="453"/>
                    <a:pt x="9465" y="0"/>
                    <a:pt x="11184" y="0"/>
                  </a:cubicBezTo>
                  <a:lnTo>
                    <a:pt x="11184" y="910"/>
                  </a:lnTo>
                  <a:cubicBezTo>
                    <a:pt x="6279" y="910"/>
                    <a:pt x="2302" y="4885"/>
                    <a:pt x="2302" y="9788"/>
                  </a:cubicBezTo>
                  <a:cubicBezTo>
                    <a:pt x="2302" y="11348"/>
                    <a:pt x="2712" y="12879"/>
                    <a:pt x="3493" y="14229"/>
                  </a:cubicBezTo>
                  <a:lnTo>
                    <a:pt x="2705" y="14684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2A39EDE-3BA8-4CDB-A099-4C7B8246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200" y="5094288"/>
              <a:ext cx="3230563" cy="1282700"/>
            </a:xfrm>
            <a:custGeom>
              <a:avLst/>
              <a:gdLst>
                <a:gd name="T0" fmla="*/ 16959 w 16959"/>
                <a:gd name="T1" fmla="*/ 455 h 6739"/>
                <a:gd name="T2" fmla="*/ 3582 w 16959"/>
                <a:gd name="T3" fmla="*/ 4035 h 6739"/>
                <a:gd name="T4" fmla="*/ 0 w 16959"/>
                <a:gd name="T5" fmla="*/ 455 h 6739"/>
                <a:gd name="T6" fmla="*/ 788 w 16959"/>
                <a:gd name="T7" fmla="*/ 0 h 6739"/>
                <a:gd name="T8" fmla="*/ 12922 w 16959"/>
                <a:gd name="T9" fmla="*/ 3248 h 6739"/>
                <a:gd name="T10" fmla="*/ 16171 w 16959"/>
                <a:gd name="T11" fmla="*/ 0 h 6739"/>
                <a:gd name="T12" fmla="*/ 16959 w 16959"/>
                <a:gd name="T13" fmla="*/ 455 h 6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59" h="6739">
                  <a:moveTo>
                    <a:pt x="16959" y="455"/>
                  </a:moveTo>
                  <a:cubicBezTo>
                    <a:pt x="14254" y="5136"/>
                    <a:pt x="8265" y="6739"/>
                    <a:pt x="3582" y="4035"/>
                  </a:cubicBezTo>
                  <a:cubicBezTo>
                    <a:pt x="2095" y="3177"/>
                    <a:pt x="859" y="1942"/>
                    <a:pt x="0" y="455"/>
                  </a:cubicBezTo>
                  <a:lnTo>
                    <a:pt x="788" y="0"/>
                  </a:lnTo>
                  <a:cubicBezTo>
                    <a:pt x="3241" y="4247"/>
                    <a:pt x="8674" y="5701"/>
                    <a:pt x="12922" y="3248"/>
                  </a:cubicBezTo>
                  <a:cubicBezTo>
                    <a:pt x="14272" y="2469"/>
                    <a:pt x="15392" y="1349"/>
                    <a:pt x="16171" y="0"/>
                  </a:cubicBezTo>
                  <a:lnTo>
                    <a:pt x="16959" y="455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DD7845A-4F99-47EE-8AF0-92500904B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688" y="2382838"/>
              <a:ext cx="1933575" cy="2797175"/>
            </a:xfrm>
            <a:custGeom>
              <a:avLst/>
              <a:gdLst>
                <a:gd name="T0" fmla="*/ 0 w 10146"/>
                <a:gd name="T1" fmla="*/ 0 h 14684"/>
                <a:gd name="T2" fmla="*/ 9792 w 10146"/>
                <a:gd name="T3" fmla="*/ 9788 h 14684"/>
                <a:gd name="T4" fmla="*/ 8480 w 10146"/>
                <a:gd name="T5" fmla="*/ 14684 h 14684"/>
                <a:gd name="T6" fmla="*/ 7692 w 10146"/>
                <a:gd name="T7" fmla="*/ 14229 h 14684"/>
                <a:gd name="T8" fmla="*/ 4443 w 10146"/>
                <a:gd name="T9" fmla="*/ 2100 h 14684"/>
                <a:gd name="T10" fmla="*/ 0 w 10146"/>
                <a:gd name="T11" fmla="*/ 910 h 14684"/>
                <a:gd name="T12" fmla="*/ 0 w 10146"/>
                <a:gd name="T13" fmla="*/ 0 h 14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46" h="14684">
                  <a:moveTo>
                    <a:pt x="0" y="0"/>
                  </a:moveTo>
                  <a:cubicBezTo>
                    <a:pt x="5408" y="0"/>
                    <a:pt x="9792" y="4383"/>
                    <a:pt x="9792" y="9788"/>
                  </a:cubicBezTo>
                  <a:cubicBezTo>
                    <a:pt x="9792" y="11507"/>
                    <a:pt x="9340" y="13196"/>
                    <a:pt x="8480" y="14684"/>
                  </a:cubicBezTo>
                  <a:lnTo>
                    <a:pt x="7692" y="14229"/>
                  </a:lnTo>
                  <a:cubicBezTo>
                    <a:pt x="10146" y="9983"/>
                    <a:pt x="8692" y="4553"/>
                    <a:pt x="4443" y="2100"/>
                  </a:cubicBezTo>
                  <a:cubicBezTo>
                    <a:pt x="3093" y="1320"/>
                    <a:pt x="1560" y="910"/>
                    <a:pt x="0" y="9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12" name="Oval 8">
            <a:extLst>
              <a:ext uri="{FF2B5EF4-FFF2-40B4-BE49-F238E27FC236}">
                <a16:creationId xmlns:a16="http://schemas.microsoft.com/office/drawing/2014/main" id="{CA1C053F-90EF-4BDC-8D8E-7799CC9DD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387725"/>
            <a:ext cx="1719263" cy="1719263"/>
          </a:xfrm>
          <a:prstGeom prst="ellipse">
            <a:avLst/>
          </a:prstGeom>
          <a:solidFill>
            <a:srgbClr val="E8C14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CDFB921C-7E37-4024-ABB4-280515B71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387725"/>
            <a:ext cx="1719263" cy="1719263"/>
          </a:xfrm>
          <a:prstGeom prst="ellipse">
            <a:avLst/>
          </a:pr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B47751FA-22D1-437B-A279-9290E10DE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3935413"/>
            <a:ext cx="882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Power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F16011E0-4305-42F3-81ED-AA98BF92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163" y="4219575"/>
            <a:ext cx="911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Pricing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AFC5C135-E95B-47A2-BBE7-DBFF0264B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2025650"/>
            <a:ext cx="20161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Lt" panose="000004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D51F2937-6FD8-48DB-A621-A7A0DA016742}"/>
              </a:ext>
            </a:extLst>
          </p:cNvPr>
          <p:cNvGrpSpPr/>
          <p:nvPr/>
        </p:nvGrpSpPr>
        <p:grpSpPr>
          <a:xfrm>
            <a:off x="2740025" y="1822450"/>
            <a:ext cx="1203325" cy="1204913"/>
            <a:chOff x="2740025" y="1822450"/>
            <a:chExt cx="1203325" cy="1204913"/>
          </a:xfrm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7E71C866-93FF-4100-9C86-247B6B438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025" y="1822450"/>
              <a:ext cx="1203325" cy="120491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19A9D766-DBFB-4F28-AE72-714B87F94DAF}"/>
                </a:ext>
              </a:extLst>
            </p:cNvPr>
            <p:cNvGrpSpPr/>
            <p:nvPr/>
          </p:nvGrpSpPr>
          <p:grpSpPr>
            <a:xfrm>
              <a:off x="2740025" y="1822450"/>
              <a:ext cx="1203325" cy="1204913"/>
              <a:chOff x="2740025" y="1822450"/>
              <a:chExt cx="1203325" cy="1204913"/>
            </a:xfrm>
          </p:grpSpPr>
          <p:sp>
            <p:nvSpPr>
              <p:cNvPr id="16" name="Oval 12">
                <a:extLst>
                  <a:ext uri="{FF2B5EF4-FFF2-40B4-BE49-F238E27FC236}">
                    <a16:creationId xmlns:a16="http://schemas.microsoft.com/office/drawing/2014/main" id="{BC14DF81-4133-4272-B852-1CBD04ED3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025" y="1822450"/>
                <a:ext cx="1203325" cy="1204913"/>
              </a:xfrm>
              <a:prstGeom prst="ellipse">
                <a:avLst/>
              </a:prstGeom>
              <a:solidFill>
                <a:srgbClr val="00264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/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80E73F28-E676-4EA1-83A4-B2D20D0A4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8150" y="2025650"/>
                <a:ext cx="76463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Psycho-</a:t>
                </a:r>
                <a:endParaRPr kumimoji="0" lang="de-DE" altLang="de-D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2FD2D92D-6445-4441-AE92-261CABFBD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863" y="2274888"/>
                <a:ext cx="8592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logische </a:t>
                </a:r>
                <a:endParaRPr kumimoji="0" lang="de-DE" alt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  <p:sp>
            <p:nvSpPr>
              <p:cNvPr id="21" name="Rectangle 17">
                <a:extLst>
                  <a:ext uri="{FF2B5EF4-FFF2-40B4-BE49-F238E27FC236}">
                    <a16:creationId xmlns:a16="http://schemas.microsoft.com/office/drawing/2014/main" id="{1DB884A3-F80A-45A5-B188-AB9AF12E9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013" y="2528888"/>
                <a:ext cx="68448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Effekte</a:t>
                </a:r>
                <a:endParaRPr kumimoji="0" lang="de-DE" alt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</p:grpSp>
      </p:grpSp>
      <p:sp>
        <p:nvSpPr>
          <p:cNvPr id="24" name="Rectangle 20">
            <a:extLst>
              <a:ext uri="{FF2B5EF4-FFF2-40B4-BE49-F238E27FC236}">
                <a16:creationId xmlns:a16="http://schemas.microsoft.com/office/drawing/2014/main" id="{F5FA6ABE-E439-40D3-9D98-15DAF9113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4805363"/>
            <a:ext cx="177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132B9E4-4415-436B-8AAC-CA1F02C843C0}"/>
              </a:ext>
            </a:extLst>
          </p:cNvPr>
          <p:cNvGrpSpPr/>
          <p:nvPr/>
        </p:nvGrpSpPr>
        <p:grpSpPr>
          <a:xfrm>
            <a:off x="4319588" y="4556125"/>
            <a:ext cx="1201738" cy="1204913"/>
            <a:chOff x="4319588" y="4556125"/>
            <a:chExt cx="1201738" cy="1204913"/>
          </a:xfrm>
        </p:grpSpPr>
        <p:sp>
          <p:nvSpPr>
            <p:cNvPr id="22" name="Oval 18">
              <a:extLst>
                <a:ext uri="{FF2B5EF4-FFF2-40B4-BE49-F238E27FC236}">
                  <a16:creationId xmlns:a16="http://schemas.microsoft.com/office/drawing/2014/main" id="{E9C9611A-3326-4481-9FA6-F9D95A247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9588" y="4556125"/>
              <a:ext cx="1201738" cy="1204913"/>
            </a:xfrm>
            <a:prstGeom prst="ellipse">
              <a:avLst/>
            </a:prstGeom>
            <a:solidFill>
              <a:srgbClr val="8C8C9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3A01133C-55AD-404C-B479-1B8B88CAA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563" y="4805363"/>
              <a:ext cx="67486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Strate-</a:t>
              </a:r>
              <a:endPara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17A05993-56E2-4E52-A2AC-B5EBBD84F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5026025"/>
              <a:ext cx="67165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gische</a:t>
              </a:r>
              <a:r>
                <a:rPr kumimoji="0" lang="de-DE" altLang="de-DE" sz="1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 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6429361E-1AF5-4774-9A39-82D2A5FBC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388" y="5246688"/>
              <a:ext cx="684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Effekte</a:t>
              </a:r>
              <a:endParaRPr kumimoji="0" lang="de-DE" alt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0" name="Rectangle 26">
            <a:extLst>
              <a:ext uri="{FF2B5EF4-FFF2-40B4-BE49-F238E27FC236}">
                <a16:creationId xmlns:a16="http://schemas.microsoft.com/office/drawing/2014/main" id="{8C4E6006-9292-4799-8580-9B3ABC34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0" y="4759325"/>
            <a:ext cx="201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2A94735-1316-4AFE-8668-D44BD033FA00}"/>
              </a:ext>
            </a:extLst>
          </p:cNvPr>
          <p:cNvGrpSpPr/>
          <p:nvPr/>
        </p:nvGrpSpPr>
        <p:grpSpPr>
          <a:xfrm>
            <a:off x="1162050" y="4556125"/>
            <a:ext cx="1204913" cy="1204913"/>
            <a:chOff x="1162050" y="4556125"/>
            <a:chExt cx="1204913" cy="1204913"/>
          </a:xfrm>
        </p:grpSpPr>
        <p:sp>
          <p:nvSpPr>
            <p:cNvPr id="28" name="Oval 24">
              <a:extLst>
                <a:ext uri="{FF2B5EF4-FFF2-40B4-BE49-F238E27FC236}">
                  <a16:creationId xmlns:a16="http://schemas.microsoft.com/office/drawing/2014/main" id="{60467A31-7A27-472D-B238-1986A0FE6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050" y="4556125"/>
              <a:ext cx="1204913" cy="120491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7" name="Oval 23">
              <a:extLst>
                <a:ext uri="{FF2B5EF4-FFF2-40B4-BE49-F238E27FC236}">
                  <a16:creationId xmlns:a16="http://schemas.microsoft.com/office/drawing/2014/main" id="{02CC91CA-6FC0-4262-AF25-F47350CFE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050" y="4556125"/>
              <a:ext cx="1204913" cy="1204913"/>
            </a:xfrm>
            <a:prstGeom prst="ellipse">
              <a:avLst/>
            </a:prstGeom>
            <a:solidFill>
              <a:srgbClr val="1A484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EF9F91B-648B-4111-B184-3418E67D7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838" y="4759325"/>
              <a:ext cx="80150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Struktu</a:t>
              </a: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-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BADBBEC3-4B13-4C5E-9DBF-5DBD1E9E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750" y="5010150"/>
              <a:ext cx="530225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relle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1929B02F-D625-476F-AAFA-0E8525000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5259388"/>
              <a:ext cx="788988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Effekte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974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Inhaltsplatzhalter 6">
            <a:extLst>
              <a:ext uri="{FF2B5EF4-FFF2-40B4-BE49-F238E27FC236}">
                <a16:creationId xmlns:a16="http://schemas.microsoft.com/office/drawing/2014/main" id="{C86633CB-AD7C-4538-8B0C-98B9EC3B4E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541811"/>
              </p:ext>
            </p:extLst>
          </p:nvPr>
        </p:nvGraphicFramePr>
        <p:xfrm>
          <a:off x="720725" y="1800225"/>
          <a:ext cx="1079976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Preisdifferenzierung über Zimmerkategorien (vorher)</a:t>
            </a:r>
          </a:p>
        </p:txBody>
      </p:sp>
    </p:spTree>
    <p:extLst>
      <p:ext uri="{BB962C8B-B14F-4D97-AF65-F5344CB8AC3E}">
        <p14:creationId xmlns:p14="http://schemas.microsoft.com/office/powerpoint/2010/main" val="3650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Preisdifferenzierung über Zimmerkategorien (nachher)</a:t>
            </a:r>
          </a:p>
        </p:txBody>
      </p:sp>
      <p:graphicFrame>
        <p:nvGraphicFramePr>
          <p:cNvPr id="7" name="Inhaltsplatzhalter 4">
            <a:extLst>
              <a:ext uri="{FF2B5EF4-FFF2-40B4-BE49-F238E27FC236}">
                <a16:creationId xmlns:a16="http://schemas.microsoft.com/office/drawing/2014/main" id="{B4BC1F31-0F1A-43A8-908B-10BF4840CB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63560"/>
              </p:ext>
            </p:extLst>
          </p:nvPr>
        </p:nvGraphicFramePr>
        <p:xfrm>
          <a:off x="720725" y="1800225"/>
          <a:ext cx="1079976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33749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Preisdifferenzierung über Zimmerkategorien (nachher)</a:t>
            </a:r>
          </a:p>
        </p:txBody>
      </p:sp>
      <p:graphicFrame>
        <p:nvGraphicFramePr>
          <p:cNvPr id="7" name="Inhaltsplatzhalter 4">
            <a:extLst>
              <a:ext uri="{FF2B5EF4-FFF2-40B4-BE49-F238E27FC236}">
                <a16:creationId xmlns:a16="http://schemas.microsoft.com/office/drawing/2014/main" id="{B4BC1F31-0F1A-43A8-908B-10BF4840CB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18319"/>
              </p:ext>
            </p:extLst>
          </p:nvPr>
        </p:nvGraphicFramePr>
        <p:xfrm>
          <a:off x="720725" y="1800225"/>
          <a:ext cx="1079976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7F446591-1B84-42C0-89A8-B16075829D49}"/>
              </a:ext>
            </a:extLst>
          </p:cNvPr>
          <p:cNvSpPr/>
          <p:nvPr/>
        </p:nvSpPr>
        <p:spPr>
          <a:xfrm>
            <a:off x="6868806" y="4526267"/>
            <a:ext cx="1431235" cy="818985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Effekte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30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Zeitbezogene Methoden der Preisdifferenzierung</a:t>
            </a:r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06891F8E-17D4-45AF-B21D-014C20568D3D}"/>
              </a:ext>
            </a:extLst>
          </p:cNvPr>
          <p:cNvSpPr/>
          <p:nvPr/>
        </p:nvSpPr>
        <p:spPr>
          <a:xfrm>
            <a:off x="762312" y="2970631"/>
            <a:ext cx="2164474" cy="6821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Zeitpunkt statisch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FD51B1C8-D613-4B5E-88B9-F5F4B2979793}"/>
              </a:ext>
            </a:extLst>
          </p:cNvPr>
          <p:cNvSpPr/>
          <p:nvPr/>
        </p:nvSpPr>
        <p:spPr>
          <a:xfrm>
            <a:off x="765518" y="2023282"/>
            <a:ext cx="6820661" cy="6632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Soleil Sb" panose="00000600000000000000" pitchFamily="50" charset="0"/>
                <a:ea typeface="Verdana" panose="020B0604030504040204" pitchFamily="34" charset="0"/>
              </a:rPr>
              <a:t>Zeitbezogene Methoden der Preisdifferenzierung</a:t>
            </a:r>
            <a:endParaRPr lang="de-AT" b="1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DD49B582-5D42-4572-B1FC-4C74ED5E965C}"/>
              </a:ext>
            </a:extLst>
          </p:cNvPr>
          <p:cNvSpPr/>
          <p:nvPr/>
        </p:nvSpPr>
        <p:spPr>
          <a:xfrm>
            <a:off x="3125915" y="2970631"/>
            <a:ext cx="2164476" cy="6821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Zeitpunkt dynamisch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8" name="Rechteck 107">
            <a:extLst>
              <a:ext uri="{FF2B5EF4-FFF2-40B4-BE49-F238E27FC236}">
                <a16:creationId xmlns:a16="http://schemas.microsoft.com/office/drawing/2014/main" id="{EEE1B1B3-167B-409B-9F09-E88944F228CB}"/>
              </a:ext>
            </a:extLst>
          </p:cNvPr>
          <p:cNvSpPr/>
          <p:nvPr/>
        </p:nvSpPr>
        <p:spPr>
          <a:xfrm>
            <a:off x="5421703" y="2970631"/>
            <a:ext cx="2164476" cy="6821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Aufenthaltsdauer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A13F83FB-E347-46CD-B021-8A64C439346F}"/>
              </a:ext>
            </a:extLst>
          </p:cNvPr>
          <p:cNvSpPr txBox="1"/>
          <p:nvPr/>
        </p:nvSpPr>
        <p:spPr>
          <a:xfrm>
            <a:off x="762312" y="3952233"/>
            <a:ext cx="2164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Festpreis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Festpreis saisonal differenziert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1DCAE180-FEF7-44DE-98D1-1752C6A10D88}"/>
              </a:ext>
            </a:extLst>
          </p:cNvPr>
          <p:cNvSpPr txBox="1"/>
          <p:nvPr/>
        </p:nvSpPr>
        <p:spPr>
          <a:xfrm>
            <a:off x="3125915" y="3954098"/>
            <a:ext cx="2164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Yield Management</a:t>
            </a:r>
          </a:p>
          <a:p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  <a:p>
            <a:endParaRPr lang="de-DE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1A675176-400C-43C3-98E3-DC3C99CFC718}"/>
              </a:ext>
            </a:extLst>
          </p:cNvPr>
          <p:cNvSpPr txBox="1"/>
          <p:nvPr/>
        </p:nvSpPr>
        <p:spPr>
          <a:xfrm>
            <a:off x="5499368" y="3936863"/>
            <a:ext cx="2086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Tagespreis je nach </a:t>
            </a:r>
            <a:r>
              <a:rPr lang="de-DE" dirty="0" err="1">
                <a:latin typeface="Soleil Sb" panose="00000600000000000000" pitchFamily="50" charset="0"/>
                <a:ea typeface="Verdana" panose="020B0604030504040204" pitchFamily="34" charset="0"/>
              </a:rPr>
              <a:t>Aufent-haltsdauer</a:t>
            </a:r>
            <a:endParaRPr lang="de-DE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40F07C8E-368A-4277-B5BB-747C1AE78533}"/>
              </a:ext>
            </a:extLst>
          </p:cNvPr>
          <p:cNvSpPr/>
          <p:nvPr/>
        </p:nvSpPr>
        <p:spPr>
          <a:xfrm>
            <a:off x="8299284" y="2970631"/>
            <a:ext cx="3220716" cy="68214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Mögliche Kriterien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E4A72819-B670-4166-90CA-327CF902F1EC}"/>
              </a:ext>
            </a:extLst>
          </p:cNvPr>
          <p:cNvSpPr/>
          <p:nvPr/>
        </p:nvSpPr>
        <p:spPr>
          <a:xfrm>
            <a:off x="8299284" y="2023282"/>
            <a:ext cx="3220716" cy="68214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statisch oder dynamisch?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38F0536-0726-4E21-A77E-43EF95280771}"/>
              </a:ext>
            </a:extLst>
          </p:cNvPr>
          <p:cNvSpPr txBox="1"/>
          <p:nvPr/>
        </p:nvSpPr>
        <p:spPr>
          <a:xfrm>
            <a:off x="8345004" y="3872351"/>
            <a:ext cx="31749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Tourismusort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Positionierung</a:t>
            </a:r>
          </a:p>
          <a:p>
            <a:pPr marL="171450" indent="-171450">
              <a:buFontTx/>
              <a:buChar char="-"/>
            </a:pPr>
            <a:endParaRPr lang="de-DE" dirty="0">
              <a:latin typeface="Soleil Sb" panose="00000600000000000000" pitchFamily="50" charset="0"/>
              <a:ea typeface="Verdan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Gewinn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Auslastung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Kunden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Wettbewerber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Marke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Infrastruktur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7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7" grpId="0" animBg="1"/>
      <p:bldP spid="108" grpId="0" animBg="1"/>
      <p:bldP spid="109" grpId="0"/>
      <p:bldP spid="110" grpId="0"/>
      <p:bldP spid="111" grpId="0"/>
      <p:bldP spid="114" grpId="0" animBg="1"/>
      <p:bldP spid="1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Konditionen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439FCF-70A0-496D-A2EB-B2F7CFD5E64A}"/>
              </a:ext>
            </a:extLst>
          </p:cNvPr>
          <p:cNvSpPr txBox="1"/>
          <p:nvPr/>
        </p:nvSpPr>
        <p:spPr>
          <a:xfrm>
            <a:off x="2252099" y="5247058"/>
            <a:ext cx="292780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Stammgästerabatt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C832ACD-E366-4514-A947-30982D43227F}"/>
              </a:ext>
            </a:extLst>
          </p:cNvPr>
          <p:cNvSpPr txBox="1"/>
          <p:nvPr/>
        </p:nvSpPr>
        <p:spPr>
          <a:xfrm>
            <a:off x="2595774" y="2211071"/>
            <a:ext cx="224045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Reisebüros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0C5EF23-9E08-474C-9B49-3362EE77EAF1}"/>
              </a:ext>
            </a:extLst>
          </p:cNvPr>
          <p:cNvSpPr txBox="1"/>
          <p:nvPr/>
        </p:nvSpPr>
        <p:spPr>
          <a:xfrm>
            <a:off x="6525276" y="4569196"/>
            <a:ext cx="2504570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Gruppenrabatt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29F760-525C-4482-BEDB-DAE7B756E321}"/>
              </a:ext>
            </a:extLst>
          </p:cNvPr>
          <p:cNvSpPr txBox="1"/>
          <p:nvPr/>
        </p:nvSpPr>
        <p:spPr>
          <a:xfrm>
            <a:off x="4883679" y="6053245"/>
            <a:ext cx="292780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Firmenrabatt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9FDFFEA-0967-4C15-9649-0EF876BF7FD5}"/>
              </a:ext>
            </a:extLst>
          </p:cNvPr>
          <p:cNvSpPr txBox="1"/>
          <p:nvPr/>
        </p:nvSpPr>
        <p:spPr>
          <a:xfrm>
            <a:off x="223507" y="3581119"/>
            <a:ext cx="292780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Frühbucherrabatt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6E3418C-B9E7-47DA-A802-A647653EADCA}"/>
              </a:ext>
            </a:extLst>
          </p:cNvPr>
          <p:cNvSpPr txBox="1"/>
          <p:nvPr/>
        </p:nvSpPr>
        <p:spPr>
          <a:xfrm>
            <a:off x="65181" y="4393066"/>
            <a:ext cx="3166707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Mitarbeiterrabatt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8F94B3-CE17-4705-B922-95DE57FCE92B}"/>
              </a:ext>
            </a:extLst>
          </p:cNvPr>
          <p:cNvSpPr txBox="1"/>
          <p:nvPr/>
        </p:nvSpPr>
        <p:spPr>
          <a:xfrm>
            <a:off x="2915814" y="3498576"/>
            <a:ext cx="160037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Upgrades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52A0CCC-5E51-44C3-8782-CDC253EFD757}"/>
              </a:ext>
            </a:extLst>
          </p:cNvPr>
          <p:cNvSpPr txBox="1"/>
          <p:nvPr/>
        </p:nvSpPr>
        <p:spPr>
          <a:xfrm>
            <a:off x="7157505" y="5206385"/>
            <a:ext cx="292780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Kinderermäßigung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F718C71-3170-4165-9BC4-9E17B81598B0}"/>
              </a:ext>
            </a:extLst>
          </p:cNvPr>
          <p:cNvSpPr txBox="1"/>
          <p:nvPr/>
        </p:nvSpPr>
        <p:spPr>
          <a:xfrm>
            <a:off x="2353587" y="5946798"/>
            <a:ext cx="292780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Pauschalenrabatte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307AAB1-01FD-41F7-B7E6-9FE3E9534672}"/>
              </a:ext>
            </a:extLst>
          </p:cNvPr>
          <p:cNvSpPr txBox="1"/>
          <p:nvPr/>
        </p:nvSpPr>
        <p:spPr>
          <a:xfrm>
            <a:off x="717405" y="2138314"/>
            <a:ext cx="194001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Einzelnutzung von Doppelzimmern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B5E1AEA-EA06-4986-B26B-AB0C328A0A64}"/>
              </a:ext>
            </a:extLst>
          </p:cNvPr>
          <p:cNvSpPr txBox="1"/>
          <p:nvPr/>
        </p:nvSpPr>
        <p:spPr>
          <a:xfrm>
            <a:off x="457682" y="5193835"/>
            <a:ext cx="2220560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Mengenrabatt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1B31D89-785A-40D8-A2F4-E84C0749BA6B}"/>
              </a:ext>
            </a:extLst>
          </p:cNvPr>
          <p:cNvSpPr txBox="1"/>
          <p:nvPr/>
        </p:nvSpPr>
        <p:spPr>
          <a:xfrm>
            <a:off x="104058" y="2798471"/>
            <a:ext cx="292780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Treuerabatt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5889A5B-27D7-44B5-A688-8BB896DC87FB}"/>
              </a:ext>
            </a:extLst>
          </p:cNvPr>
          <p:cNvSpPr txBox="1"/>
          <p:nvPr/>
        </p:nvSpPr>
        <p:spPr>
          <a:xfrm>
            <a:off x="4655840" y="5278972"/>
            <a:ext cx="2880320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Naturalrabatt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E02B9E3-979B-4148-BD30-CECB367AD77A}"/>
              </a:ext>
            </a:extLst>
          </p:cNvPr>
          <p:cNvSpPr txBox="1"/>
          <p:nvPr/>
        </p:nvSpPr>
        <p:spPr>
          <a:xfrm>
            <a:off x="7413771" y="5865209"/>
            <a:ext cx="292780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Empfehlungsrabatt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3D7A582-1C05-4154-9AF1-C441D24622F5}"/>
              </a:ext>
            </a:extLst>
          </p:cNvPr>
          <p:cNvSpPr txBox="1"/>
          <p:nvPr/>
        </p:nvSpPr>
        <p:spPr>
          <a:xfrm>
            <a:off x="5573409" y="283497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Symbol" panose="05050102010706020507" pitchFamily="18" charset="2"/>
              <a:buNone/>
            </a:pPr>
            <a:r>
              <a:rPr lang="de-DE" sz="2400" i="1" dirty="0">
                <a:latin typeface="Soleil Sb" panose="00000600000000000000" pitchFamily="50" charset="0"/>
              </a:rPr>
              <a:t>„Rabatte sind bestimmte Geldbeträge, die unter gewissen Voraussetzungen von einem Kaufpreis abgezogen werden.“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C70BDFC-4A79-4B05-808F-39E808FC862B}"/>
              </a:ext>
            </a:extLst>
          </p:cNvPr>
          <p:cNvSpPr txBox="1"/>
          <p:nvPr/>
        </p:nvSpPr>
        <p:spPr>
          <a:xfrm>
            <a:off x="2678242" y="2765344"/>
            <a:ext cx="224045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Secret Escapes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C65CBAF-2E05-45A6-B51C-B5F0B8AE6EAE}"/>
              </a:ext>
            </a:extLst>
          </p:cNvPr>
          <p:cNvSpPr txBox="1"/>
          <p:nvPr/>
        </p:nvSpPr>
        <p:spPr>
          <a:xfrm>
            <a:off x="2915814" y="4393065"/>
            <a:ext cx="160037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Black </a:t>
            </a:r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Friday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AD81383-00EE-4928-B11E-1C8D74AAE040}"/>
              </a:ext>
            </a:extLst>
          </p:cNvPr>
          <p:cNvSpPr txBox="1"/>
          <p:nvPr/>
        </p:nvSpPr>
        <p:spPr>
          <a:xfrm>
            <a:off x="767773" y="5953382"/>
            <a:ext cx="160037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oleil Sb" panose="00000600000000000000" pitchFamily="50" charset="0"/>
                <a:ea typeface="Verdana" pitchFamily="34" charset="0"/>
                <a:cs typeface="Verdana" pitchFamily="34" charset="0"/>
              </a:rPr>
              <a:t>Cyber Monday</a:t>
            </a:r>
          </a:p>
        </p:txBody>
      </p:sp>
    </p:spTree>
    <p:extLst>
      <p:ext uri="{BB962C8B-B14F-4D97-AF65-F5344CB8AC3E}">
        <p14:creationId xmlns:p14="http://schemas.microsoft.com/office/powerpoint/2010/main" val="3485918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pricing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41860B-84E3-49EF-81A6-218CAE237D5B}"/>
              </a:ext>
            </a:extLst>
          </p:cNvPr>
          <p:cNvSpPr txBox="1"/>
          <p:nvPr/>
        </p:nvSpPr>
        <p:spPr>
          <a:xfrm>
            <a:off x="6281530" y="2118360"/>
            <a:ext cx="5238470" cy="3367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„POWER RPICING </a:t>
            </a:r>
          </a:p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bedeutet die Erarbeitung und Umsetzung der Preis-Strategie </a:t>
            </a:r>
          </a:p>
          <a:p>
            <a:pPr algn="ctr">
              <a:lnSpc>
                <a:spcPct val="150000"/>
              </a:lnSpc>
            </a:pPr>
            <a:r>
              <a:rPr lang="de-DE" sz="2400" dirty="0">
                <a:latin typeface="Soleil Sb" panose="00000600000000000000" pitchFamily="50" charset="0"/>
              </a:rPr>
              <a:t>unter Berücksichtigung der psychologischen, strukturellen und strategischen Effekte.“</a:t>
            </a:r>
            <a:endParaRPr lang="de-AT" sz="2400" dirty="0" err="1">
              <a:latin typeface="Soleil Sb" panose="00000600000000000000" pitchFamily="50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5459003B-06FE-4D5F-A3C2-199725A0112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87375" y="1816100"/>
            <a:ext cx="550862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00BFD350-D9B5-4901-AF94-BCFDBA5815CD}"/>
              </a:ext>
            </a:extLst>
          </p:cNvPr>
          <p:cNvGrpSpPr/>
          <p:nvPr/>
        </p:nvGrpSpPr>
        <p:grpSpPr>
          <a:xfrm>
            <a:off x="1211263" y="2382838"/>
            <a:ext cx="4064000" cy="3994150"/>
            <a:chOff x="1211263" y="2382838"/>
            <a:chExt cx="4064000" cy="39941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9445B6B-8B10-4B47-B452-224BC92E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263" y="2382838"/>
              <a:ext cx="2130425" cy="2797175"/>
            </a:xfrm>
            <a:custGeom>
              <a:avLst/>
              <a:gdLst>
                <a:gd name="T0" fmla="*/ 2705 w 11184"/>
                <a:gd name="T1" fmla="*/ 14684 h 14684"/>
                <a:gd name="T2" fmla="*/ 6287 w 11184"/>
                <a:gd name="T3" fmla="*/ 1313 h 14684"/>
                <a:gd name="T4" fmla="*/ 11184 w 11184"/>
                <a:gd name="T5" fmla="*/ 0 h 14684"/>
                <a:gd name="T6" fmla="*/ 11184 w 11184"/>
                <a:gd name="T7" fmla="*/ 910 h 14684"/>
                <a:gd name="T8" fmla="*/ 2302 w 11184"/>
                <a:gd name="T9" fmla="*/ 9788 h 14684"/>
                <a:gd name="T10" fmla="*/ 3493 w 11184"/>
                <a:gd name="T11" fmla="*/ 14229 h 14684"/>
                <a:gd name="T12" fmla="*/ 2705 w 11184"/>
                <a:gd name="T13" fmla="*/ 14684 h 14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4" h="14684">
                  <a:moveTo>
                    <a:pt x="2705" y="14684"/>
                  </a:moveTo>
                  <a:cubicBezTo>
                    <a:pt x="0" y="10003"/>
                    <a:pt x="1604" y="4016"/>
                    <a:pt x="6287" y="1313"/>
                  </a:cubicBezTo>
                  <a:cubicBezTo>
                    <a:pt x="7776" y="453"/>
                    <a:pt x="9465" y="0"/>
                    <a:pt x="11184" y="0"/>
                  </a:cubicBezTo>
                  <a:lnTo>
                    <a:pt x="11184" y="910"/>
                  </a:lnTo>
                  <a:cubicBezTo>
                    <a:pt x="6279" y="910"/>
                    <a:pt x="2302" y="4885"/>
                    <a:pt x="2302" y="9788"/>
                  </a:cubicBezTo>
                  <a:cubicBezTo>
                    <a:pt x="2302" y="11348"/>
                    <a:pt x="2712" y="12879"/>
                    <a:pt x="3493" y="14229"/>
                  </a:cubicBezTo>
                  <a:lnTo>
                    <a:pt x="2705" y="14684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2A39EDE-3BA8-4CDB-A099-4C7B8246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200" y="5094288"/>
              <a:ext cx="3230563" cy="1282700"/>
            </a:xfrm>
            <a:custGeom>
              <a:avLst/>
              <a:gdLst>
                <a:gd name="T0" fmla="*/ 16959 w 16959"/>
                <a:gd name="T1" fmla="*/ 455 h 6739"/>
                <a:gd name="T2" fmla="*/ 3582 w 16959"/>
                <a:gd name="T3" fmla="*/ 4035 h 6739"/>
                <a:gd name="T4" fmla="*/ 0 w 16959"/>
                <a:gd name="T5" fmla="*/ 455 h 6739"/>
                <a:gd name="T6" fmla="*/ 788 w 16959"/>
                <a:gd name="T7" fmla="*/ 0 h 6739"/>
                <a:gd name="T8" fmla="*/ 12922 w 16959"/>
                <a:gd name="T9" fmla="*/ 3248 h 6739"/>
                <a:gd name="T10" fmla="*/ 16171 w 16959"/>
                <a:gd name="T11" fmla="*/ 0 h 6739"/>
                <a:gd name="T12" fmla="*/ 16959 w 16959"/>
                <a:gd name="T13" fmla="*/ 455 h 6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59" h="6739">
                  <a:moveTo>
                    <a:pt x="16959" y="455"/>
                  </a:moveTo>
                  <a:cubicBezTo>
                    <a:pt x="14254" y="5136"/>
                    <a:pt x="8265" y="6739"/>
                    <a:pt x="3582" y="4035"/>
                  </a:cubicBezTo>
                  <a:cubicBezTo>
                    <a:pt x="2095" y="3177"/>
                    <a:pt x="859" y="1942"/>
                    <a:pt x="0" y="455"/>
                  </a:cubicBezTo>
                  <a:lnTo>
                    <a:pt x="788" y="0"/>
                  </a:lnTo>
                  <a:cubicBezTo>
                    <a:pt x="3241" y="4247"/>
                    <a:pt x="8674" y="5701"/>
                    <a:pt x="12922" y="3248"/>
                  </a:cubicBezTo>
                  <a:cubicBezTo>
                    <a:pt x="14272" y="2469"/>
                    <a:pt x="15392" y="1349"/>
                    <a:pt x="16171" y="0"/>
                  </a:cubicBezTo>
                  <a:lnTo>
                    <a:pt x="16959" y="455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DD7845A-4F99-47EE-8AF0-92500904B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688" y="2382838"/>
              <a:ext cx="1933575" cy="2797175"/>
            </a:xfrm>
            <a:custGeom>
              <a:avLst/>
              <a:gdLst>
                <a:gd name="T0" fmla="*/ 0 w 10146"/>
                <a:gd name="T1" fmla="*/ 0 h 14684"/>
                <a:gd name="T2" fmla="*/ 9792 w 10146"/>
                <a:gd name="T3" fmla="*/ 9788 h 14684"/>
                <a:gd name="T4" fmla="*/ 8480 w 10146"/>
                <a:gd name="T5" fmla="*/ 14684 h 14684"/>
                <a:gd name="T6" fmla="*/ 7692 w 10146"/>
                <a:gd name="T7" fmla="*/ 14229 h 14684"/>
                <a:gd name="T8" fmla="*/ 4443 w 10146"/>
                <a:gd name="T9" fmla="*/ 2100 h 14684"/>
                <a:gd name="T10" fmla="*/ 0 w 10146"/>
                <a:gd name="T11" fmla="*/ 910 h 14684"/>
                <a:gd name="T12" fmla="*/ 0 w 10146"/>
                <a:gd name="T13" fmla="*/ 0 h 14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46" h="14684">
                  <a:moveTo>
                    <a:pt x="0" y="0"/>
                  </a:moveTo>
                  <a:cubicBezTo>
                    <a:pt x="5408" y="0"/>
                    <a:pt x="9792" y="4383"/>
                    <a:pt x="9792" y="9788"/>
                  </a:cubicBezTo>
                  <a:cubicBezTo>
                    <a:pt x="9792" y="11507"/>
                    <a:pt x="9340" y="13196"/>
                    <a:pt x="8480" y="14684"/>
                  </a:cubicBezTo>
                  <a:lnTo>
                    <a:pt x="7692" y="14229"/>
                  </a:lnTo>
                  <a:cubicBezTo>
                    <a:pt x="10146" y="9983"/>
                    <a:pt x="8692" y="4553"/>
                    <a:pt x="4443" y="2100"/>
                  </a:cubicBezTo>
                  <a:cubicBezTo>
                    <a:pt x="3093" y="1320"/>
                    <a:pt x="1560" y="910"/>
                    <a:pt x="0" y="9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AACB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12" name="Oval 8">
            <a:extLst>
              <a:ext uri="{FF2B5EF4-FFF2-40B4-BE49-F238E27FC236}">
                <a16:creationId xmlns:a16="http://schemas.microsoft.com/office/drawing/2014/main" id="{CA1C053F-90EF-4BDC-8D8E-7799CC9DD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387725"/>
            <a:ext cx="1719263" cy="1719263"/>
          </a:xfrm>
          <a:prstGeom prst="ellipse">
            <a:avLst/>
          </a:prstGeom>
          <a:solidFill>
            <a:srgbClr val="E8C14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CDFB921C-7E37-4024-ABB4-280515B71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387725"/>
            <a:ext cx="1719263" cy="1719263"/>
          </a:xfrm>
          <a:prstGeom prst="ellipse">
            <a:avLst/>
          </a:pr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B47751FA-22D1-437B-A279-9290E10DE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3935413"/>
            <a:ext cx="882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Power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F16011E0-4305-42F3-81ED-AA98BF92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163" y="4219575"/>
            <a:ext cx="911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Pricing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AFC5C135-E95B-47A2-BBE7-DBFF0264B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2025650"/>
            <a:ext cx="20161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Lt" panose="000004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D51F2937-6FD8-48DB-A621-A7A0DA016742}"/>
              </a:ext>
            </a:extLst>
          </p:cNvPr>
          <p:cNvGrpSpPr/>
          <p:nvPr/>
        </p:nvGrpSpPr>
        <p:grpSpPr>
          <a:xfrm>
            <a:off x="2740025" y="1822450"/>
            <a:ext cx="1203325" cy="1204913"/>
            <a:chOff x="2740025" y="1822450"/>
            <a:chExt cx="1203325" cy="1204913"/>
          </a:xfrm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7E71C866-93FF-4100-9C86-247B6B438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025" y="1822450"/>
              <a:ext cx="1203325" cy="120491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19A9D766-DBFB-4F28-AE72-714B87F94DAF}"/>
                </a:ext>
              </a:extLst>
            </p:cNvPr>
            <p:cNvGrpSpPr/>
            <p:nvPr/>
          </p:nvGrpSpPr>
          <p:grpSpPr>
            <a:xfrm>
              <a:off x="2740025" y="1822450"/>
              <a:ext cx="1203325" cy="1204913"/>
              <a:chOff x="2740025" y="1822450"/>
              <a:chExt cx="1203325" cy="1204913"/>
            </a:xfrm>
          </p:grpSpPr>
          <p:sp>
            <p:nvSpPr>
              <p:cNvPr id="16" name="Oval 12">
                <a:extLst>
                  <a:ext uri="{FF2B5EF4-FFF2-40B4-BE49-F238E27FC236}">
                    <a16:creationId xmlns:a16="http://schemas.microsoft.com/office/drawing/2014/main" id="{BC14DF81-4133-4272-B852-1CBD04ED3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025" y="1822450"/>
                <a:ext cx="1203325" cy="1204913"/>
              </a:xfrm>
              <a:prstGeom prst="ellipse">
                <a:avLst/>
              </a:prstGeom>
              <a:solidFill>
                <a:srgbClr val="00264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/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80E73F28-E676-4EA1-83A4-B2D20D0A4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8150" y="2025650"/>
                <a:ext cx="76463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Psycho-</a:t>
                </a:r>
                <a:endParaRPr kumimoji="0" lang="de-DE" altLang="de-D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2FD2D92D-6445-4441-AE92-261CABFBD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863" y="2274888"/>
                <a:ext cx="8592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logische </a:t>
                </a:r>
                <a:endParaRPr kumimoji="0" lang="de-DE" alt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  <p:sp>
            <p:nvSpPr>
              <p:cNvPr id="21" name="Rectangle 17">
                <a:extLst>
                  <a:ext uri="{FF2B5EF4-FFF2-40B4-BE49-F238E27FC236}">
                    <a16:creationId xmlns:a16="http://schemas.microsoft.com/office/drawing/2014/main" id="{1DB884A3-F80A-45A5-B188-AB9AF12E9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013" y="2528888"/>
                <a:ext cx="68448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de-DE" sz="16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oleil Sb" panose="00000600000000000000" pitchFamily="50" charset="0"/>
                  </a:rPr>
                  <a:t>Effekte</a:t>
                </a:r>
                <a:endParaRPr kumimoji="0" lang="de-DE" alt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oleil Sb" panose="00000600000000000000" pitchFamily="50" charset="0"/>
                </a:endParaRPr>
              </a:p>
            </p:txBody>
          </p:sp>
        </p:grpSp>
      </p:grpSp>
      <p:sp>
        <p:nvSpPr>
          <p:cNvPr id="24" name="Rectangle 20">
            <a:extLst>
              <a:ext uri="{FF2B5EF4-FFF2-40B4-BE49-F238E27FC236}">
                <a16:creationId xmlns:a16="http://schemas.microsoft.com/office/drawing/2014/main" id="{F5FA6ABE-E439-40D3-9D98-15DAF9113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4805363"/>
            <a:ext cx="177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132B9E4-4415-436B-8AAC-CA1F02C843C0}"/>
              </a:ext>
            </a:extLst>
          </p:cNvPr>
          <p:cNvGrpSpPr/>
          <p:nvPr/>
        </p:nvGrpSpPr>
        <p:grpSpPr>
          <a:xfrm>
            <a:off x="4319588" y="4556125"/>
            <a:ext cx="1201738" cy="1204913"/>
            <a:chOff x="4319588" y="4556125"/>
            <a:chExt cx="1201738" cy="1204913"/>
          </a:xfrm>
        </p:grpSpPr>
        <p:sp>
          <p:nvSpPr>
            <p:cNvPr id="22" name="Oval 18">
              <a:extLst>
                <a:ext uri="{FF2B5EF4-FFF2-40B4-BE49-F238E27FC236}">
                  <a16:creationId xmlns:a16="http://schemas.microsoft.com/office/drawing/2014/main" id="{E9C9611A-3326-4481-9FA6-F9D95A247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9588" y="4556125"/>
              <a:ext cx="1201738" cy="1204913"/>
            </a:xfrm>
            <a:prstGeom prst="ellipse">
              <a:avLst/>
            </a:prstGeom>
            <a:solidFill>
              <a:srgbClr val="8C8C9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3A01133C-55AD-404C-B479-1B8B88CAA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563" y="4805363"/>
              <a:ext cx="67486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Strate-</a:t>
              </a:r>
              <a:endPara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17A05993-56E2-4E52-A2AC-B5EBBD84F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613" y="5026025"/>
              <a:ext cx="67165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gische</a:t>
              </a:r>
              <a:r>
                <a:rPr kumimoji="0" lang="de-DE" altLang="de-DE" sz="1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 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6429361E-1AF5-4774-9A39-82D2A5FBC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388" y="5246688"/>
              <a:ext cx="684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Effekte</a:t>
              </a:r>
              <a:endParaRPr kumimoji="0" lang="de-DE" alt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0" name="Rectangle 26">
            <a:extLst>
              <a:ext uri="{FF2B5EF4-FFF2-40B4-BE49-F238E27FC236}">
                <a16:creationId xmlns:a16="http://schemas.microsoft.com/office/drawing/2014/main" id="{8C4E6006-9292-4799-8580-9B3ABC34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0" y="4759325"/>
            <a:ext cx="201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oleil Sb" panose="00000600000000000000" pitchFamily="50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2A94735-1316-4AFE-8668-D44BD033FA00}"/>
              </a:ext>
            </a:extLst>
          </p:cNvPr>
          <p:cNvGrpSpPr/>
          <p:nvPr/>
        </p:nvGrpSpPr>
        <p:grpSpPr>
          <a:xfrm>
            <a:off x="1162050" y="4556125"/>
            <a:ext cx="1204913" cy="1204913"/>
            <a:chOff x="1162050" y="4556125"/>
            <a:chExt cx="1204913" cy="1204913"/>
          </a:xfrm>
        </p:grpSpPr>
        <p:sp>
          <p:nvSpPr>
            <p:cNvPr id="28" name="Oval 24">
              <a:extLst>
                <a:ext uri="{FF2B5EF4-FFF2-40B4-BE49-F238E27FC236}">
                  <a16:creationId xmlns:a16="http://schemas.microsoft.com/office/drawing/2014/main" id="{60467A31-7A27-472D-B238-1986A0FE6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050" y="4556125"/>
              <a:ext cx="1204913" cy="120491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7" name="Oval 23">
              <a:extLst>
                <a:ext uri="{FF2B5EF4-FFF2-40B4-BE49-F238E27FC236}">
                  <a16:creationId xmlns:a16="http://schemas.microsoft.com/office/drawing/2014/main" id="{02CC91CA-6FC0-4262-AF25-F47350CFE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050" y="4556125"/>
              <a:ext cx="1204913" cy="1204913"/>
            </a:xfrm>
            <a:prstGeom prst="ellipse">
              <a:avLst/>
            </a:prstGeom>
            <a:solidFill>
              <a:srgbClr val="1A484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EF9F91B-648B-4111-B184-3418E67D7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838" y="4759325"/>
              <a:ext cx="80150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Struktu</a:t>
              </a:r>
              <a:r>
                <a:rPr kumimoji="0" lang="de-DE" altLang="de-DE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-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BADBBEC3-4B13-4C5E-9DBF-5DBD1E9E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750" y="5010150"/>
              <a:ext cx="530225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relle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1929B02F-D625-476F-AAFA-0E8525000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63" y="5259388"/>
              <a:ext cx="788988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oleil Sb" panose="00000600000000000000" pitchFamily="50" charset="0"/>
                </a:rPr>
                <a:t>Effekte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018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Strategische Effekte</a:t>
            </a:r>
          </a:p>
        </p:txBody>
      </p:sp>
    </p:spTree>
    <p:extLst>
      <p:ext uri="{BB962C8B-B14F-4D97-AF65-F5344CB8AC3E}">
        <p14:creationId xmlns:p14="http://schemas.microsoft.com/office/powerpoint/2010/main" val="25680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Strategische Effekte</a:t>
            </a:r>
          </a:p>
        </p:txBody>
      </p:sp>
      <p:graphicFrame>
        <p:nvGraphicFramePr>
          <p:cNvPr id="7" name="Inhaltsplatzhalter 7">
            <a:extLst>
              <a:ext uri="{FF2B5EF4-FFF2-40B4-BE49-F238E27FC236}">
                <a16:creationId xmlns:a16="http://schemas.microsoft.com/office/drawing/2014/main" id="{81F1DF20-8437-4A52-A8FE-5253D6FE89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587754"/>
              </p:ext>
            </p:extLst>
          </p:nvPr>
        </p:nvGraphicFramePr>
        <p:xfrm>
          <a:off x="703263" y="1980432"/>
          <a:ext cx="10816737" cy="43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121CB046-F91F-42C4-BF5D-58FA6C5275A1}"/>
              </a:ext>
            </a:extLst>
          </p:cNvPr>
          <p:cNvSpPr txBox="1"/>
          <p:nvPr/>
        </p:nvSpPr>
        <p:spPr>
          <a:xfrm>
            <a:off x="1356360" y="270510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solidFill>
                  <a:schemeClr val="accent1"/>
                </a:solidFill>
                <a:latin typeface="Soleil Lt" panose="00000400000000000000" pitchFamily="50" charset="0"/>
              </a:rPr>
              <a:t>Infinity Roof-Pool 20 x 5 + Panoramasaunen</a:t>
            </a:r>
          </a:p>
          <a:p>
            <a:pPr algn="l"/>
            <a:r>
              <a:rPr lang="de-DE" sz="1200" dirty="0">
                <a:solidFill>
                  <a:schemeClr val="accent1"/>
                </a:solidFill>
                <a:latin typeface="Soleil Lt" panose="00000400000000000000" pitchFamily="50" charset="0"/>
              </a:rPr>
              <a:t>Quelle: 931 Teilnehmer</a:t>
            </a:r>
            <a:endParaRPr lang="de-AT" sz="1200" dirty="0" err="1">
              <a:solidFill>
                <a:schemeClr val="accent1"/>
              </a:solidFill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6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Beispielhotel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654236"/>
              </p:ext>
            </p:extLst>
          </p:nvPr>
        </p:nvGraphicFramePr>
        <p:xfrm>
          <a:off x="577517" y="1876926"/>
          <a:ext cx="10942484" cy="4604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492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4376992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</a:tblGrid>
              <a:tr h="719444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Beispielhotel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1666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338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Strategische Effekte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638E008E-EECE-4C8B-B42B-DE5857998294}"/>
              </a:ext>
            </a:extLst>
          </p:cNvPr>
          <p:cNvSpPr/>
          <p:nvPr/>
        </p:nvSpPr>
        <p:spPr>
          <a:xfrm>
            <a:off x="920254" y="1732798"/>
            <a:ext cx="3144614" cy="6821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Soleil Sb" panose="00000600000000000000" pitchFamily="50" charset="0"/>
                <a:ea typeface="Verdana" panose="020B0604030504040204" pitchFamily="34" charset="0"/>
              </a:rPr>
              <a:t>Kundennutzen</a:t>
            </a:r>
            <a:endParaRPr lang="de-AT" dirty="0">
              <a:solidFill>
                <a:schemeClr val="bg1"/>
              </a:solidFill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EEBB8A2D-B9D6-46D3-8A7E-54E04DD22EEC}"/>
              </a:ext>
            </a:extLst>
          </p:cNvPr>
          <p:cNvSpPr/>
          <p:nvPr/>
        </p:nvSpPr>
        <p:spPr>
          <a:xfrm>
            <a:off x="4726788" y="1732798"/>
            <a:ext cx="3144617" cy="6821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Soleil Sb" panose="00000600000000000000" pitchFamily="50" charset="0"/>
                <a:ea typeface="Verdana" panose="020B0604030504040204" pitchFamily="34" charset="0"/>
              </a:rPr>
              <a:t>Investition in T€</a:t>
            </a:r>
            <a:endParaRPr lang="de-AT" dirty="0">
              <a:solidFill>
                <a:schemeClr val="bg1"/>
              </a:solidFill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75C559EB-CEE5-465E-9BDE-376E94FA6270}"/>
              </a:ext>
            </a:extLst>
          </p:cNvPr>
          <p:cNvSpPr/>
          <p:nvPr/>
        </p:nvSpPr>
        <p:spPr>
          <a:xfrm>
            <a:off x="8533325" y="1732798"/>
            <a:ext cx="3144617" cy="6821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Soleil Sb" panose="00000600000000000000" pitchFamily="50" charset="0"/>
                <a:ea typeface="Verdana" panose="020B0604030504040204" pitchFamily="34" charset="0"/>
              </a:rPr>
              <a:t>Delta-Preis in € pro Person pro Nächtigung</a:t>
            </a:r>
            <a:endParaRPr lang="de-AT" dirty="0">
              <a:solidFill>
                <a:schemeClr val="bg1"/>
              </a:solidFill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51792E80-02AA-4D17-BB21-B045A8F8B3FC}"/>
              </a:ext>
            </a:extLst>
          </p:cNvPr>
          <p:cNvSpPr/>
          <p:nvPr/>
        </p:nvSpPr>
        <p:spPr>
          <a:xfrm>
            <a:off x="920251" y="2707739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Saunaanlage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8" name="Rechteck 107">
            <a:extLst>
              <a:ext uri="{FF2B5EF4-FFF2-40B4-BE49-F238E27FC236}">
                <a16:creationId xmlns:a16="http://schemas.microsoft.com/office/drawing/2014/main" id="{00F6D9F3-A575-4CB6-9984-807D3549CBD2}"/>
              </a:ext>
            </a:extLst>
          </p:cNvPr>
          <p:cNvSpPr/>
          <p:nvPr/>
        </p:nvSpPr>
        <p:spPr>
          <a:xfrm>
            <a:off x="4726785" y="2707738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1.000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840E1BD2-A5C9-48E7-8A24-8A3A68074E4E}"/>
              </a:ext>
            </a:extLst>
          </p:cNvPr>
          <p:cNvSpPr/>
          <p:nvPr/>
        </p:nvSpPr>
        <p:spPr>
          <a:xfrm>
            <a:off x="8533319" y="2707738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4 - 7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B4BA6BAB-2921-4FE2-996F-96F92355365C}"/>
              </a:ext>
            </a:extLst>
          </p:cNvPr>
          <p:cNvSpPr/>
          <p:nvPr/>
        </p:nvSpPr>
        <p:spPr>
          <a:xfrm>
            <a:off x="920251" y="3433157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Sportbecken 25 Meter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009F22B5-31C4-4AB5-8F04-25874E9BFBC7}"/>
              </a:ext>
            </a:extLst>
          </p:cNvPr>
          <p:cNvSpPr/>
          <p:nvPr/>
        </p:nvSpPr>
        <p:spPr>
          <a:xfrm>
            <a:off x="4726785" y="3433156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1.500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2" name="Rechteck 111">
            <a:extLst>
              <a:ext uri="{FF2B5EF4-FFF2-40B4-BE49-F238E27FC236}">
                <a16:creationId xmlns:a16="http://schemas.microsoft.com/office/drawing/2014/main" id="{9F88BC76-34E8-452F-B2CB-C887E17AD39B}"/>
              </a:ext>
            </a:extLst>
          </p:cNvPr>
          <p:cNvSpPr/>
          <p:nvPr/>
        </p:nvSpPr>
        <p:spPr>
          <a:xfrm>
            <a:off x="8533319" y="3433156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8 - 12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24636328-AA9C-4111-8B4D-4E1DFFD3B4A6}"/>
              </a:ext>
            </a:extLst>
          </p:cNvPr>
          <p:cNvSpPr/>
          <p:nvPr/>
        </p:nvSpPr>
        <p:spPr>
          <a:xfrm>
            <a:off x="920251" y="4297439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Parkanlage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095E6726-196A-4EA7-8043-0ED2ED3048AD}"/>
              </a:ext>
            </a:extLst>
          </p:cNvPr>
          <p:cNvSpPr/>
          <p:nvPr/>
        </p:nvSpPr>
        <p:spPr>
          <a:xfrm>
            <a:off x="4726785" y="4297438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250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5" name="Rechteck 114">
            <a:extLst>
              <a:ext uri="{FF2B5EF4-FFF2-40B4-BE49-F238E27FC236}">
                <a16:creationId xmlns:a16="http://schemas.microsoft.com/office/drawing/2014/main" id="{14573B8F-45CD-4288-8BAF-88CD068EAD40}"/>
              </a:ext>
            </a:extLst>
          </p:cNvPr>
          <p:cNvSpPr/>
          <p:nvPr/>
        </p:nvSpPr>
        <p:spPr>
          <a:xfrm>
            <a:off x="8533319" y="4297438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2 - 3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87656024-8614-462B-B797-444C22456DCF}"/>
              </a:ext>
            </a:extLst>
          </p:cNvPr>
          <p:cNvSpPr/>
          <p:nvPr/>
        </p:nvSpPr>
        <p:spPr>
          <a:xfrm>
            <a:off x="920254" y="5099564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Neues Restaurant und Küche</a:t>
            </a:r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786A5D90-7B0C-4D64-AF4F-6EA7F7EDE539}"/>
              </a:ext>
            </a:extLst>
          </p:cNvPr>
          <p:cNvSpPr/>
          <p:nvPr/>
        </p:nvSpPr>
        <p:spPr>
          <a:xfrm>
            <a:off x="4726788" y="5099563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1.200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BB3A6D2D-B951-47D0-845D-60CA117CF7AE}"/>
              </a:ext>
            </a:extLst>
          </p:cNvPr>
          <p:cNvSpPr/>
          <p:nvPr/>
        </p:nvSpPr>
        <p:spPr>
          <a:xfrm>
            <a:off x="8533322" y="5099563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Soleil Sb" panose="00000600000000000000" pitchFamily="50" charset="0"/>
                <a:ea typeface="Verdana" panose="020B0604030504040204" pitchFamily="34" charset="0"/>
              </a:rPr>
              <a:t>7 - 10</a:t>
            </a:r>
            <a:endParaRPr lang="de-AT" sz="1600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9" name="Rechteck 118">
            <a:extLst>
              <a:ext uri="{FF2B5EF4-FFF2-40B4-BE49-F238E27FC236}">
                <a16:creationId xmlns:a16="http://schemas.microsoft.com/office/drawing/2014/main" id="{B3443E77-5D77-484F-8B6C-10B0774648BE}"/>
              </a:ext>
            </a:extLst>
          </p:cNvPr>
          <p:cNvSpPr/>
          <p:nvPr/>
        </p:nvSpPr>
        <p:spPr>
          <a:xfrm>
            <a:off x="920251" y="5901689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Summe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20" name="Rechteck 119">
            <a:extLst>
              <a:ext uri="{FF2B5EF4-FFF2-40B4-BE49-F238E27FC236}">
                <a16:creationId xmlns:a16="http://schemas.microsoft.com/office/drawing/2014/main" id="{BE68EF7A-B54C-44DE-8F1F-0D13D25CF160}"/>
              </a:ext>
            </a:extLst>
          </p:cNvPr>
          <p:cNvSpPr/>
          <p:nvPr/>
        </p:nvSpPr>
        <p:spPr>
          <a:xfrm>
            <a:off x="4726785" y="5901688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3.950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21" name="Rechteck 120">
            <a:extLst>
              <a:ext uri="{FF2B5EF4-FFF2-40B4-BE49-F238E27FC236}">
                <a16:creationId xmlns:a16="http://schemas.microsoft.com/office/drawing/2014/main" id="{1B16EF44-0D2E-4C40-A000-86105D63E5A4}"/>
              </a:ext>
            </a:extLst>
          </p:cNvPr>
          <p:cNvSpPr/>
          <p:nvPr/>
        </p:nvSpPr>
        <p:spPr>
          <a:xfrm>
            <a:off x="8533319" y="5901688"/>
            <a:ext cx="3144614" cy="436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21- 32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Strategische Effekte</a:t>
            </a:r>
          </a:p>
        </p:txBody>
      </p:sp>
      <p:sp>
        <p:nvSpPr>
          <p:cNvPr id="6" name="Flussdiagramm: Grenzstelle 5">
            <a:extLst>
              <a:ext uri="{FF2B5EF4-FFF2-40B4-BE49-F238E27FC236}">
                <a16:creationId xmlns:a16="http://schemas.microsoft.com/office/drawing/2014/main" id="{A09B15DE-FCD8-4E2F-896E-41BE2C1F9082}"/>
              </a:ext>
            </a:extLst>
          </p:cNvPr>
          <p:cNvSpPr/>
          <p:nvPr/>
        </p:nvSpPr>
        <p:spPr>
          <a:xfrm>
            <a:off x="515815" y="2288754"/>
            <a:ext cx="3344985" cy="742462"/>
          </a:xfrm>
          <a:prstGeom prst="flowChartTerminator">
            <a:avLst/>
          </a:prstGeom>
          <a:solidFill>
            <a:schemeClr val="tx1">
              <a:alpha val="7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</a:rPr>
              <a:t>Kundennutzen</a:t>
            </a:r>
            <a:endParaRPr lang="de-AT" dirty="0">
              <a:latin typeface="Soleil Sb" panose="00000600000000000000" pitchFamily="50" charset="0"/>
            </a:endParaRPr>
          </a:p>
        </p:txBody>
      </p:sp>
      <p:sp>
        <p:nvSpPr>
          <p:cNvPr id="20" name="Flussdiagramm: Grenzstelle 19">
            <a:extLst>
              <a:ext uri="{FF2B5EF4-FFF2-40B4-BE49-F238E27FC236}">
                <a16:creationId xmlns:a16="http://schemas.microsoft.com/office/drawing/2014/main" id="{C7C523B3-11D3-48B0-834D-250A4D36A7C7}"/>
              </a:ext>
            </a:extLst>
          </p:cNvPr>
          <p:cNvSpPr/>
          <p:nvPr/>
        </p:nvSpPr>
        <p:spPr>
          <a:xfrm>
            <a:off x="515815" y="3545419"/>
            <a:ext cx="3344985" cy="742462"/>
          </a:xfrm>
          <a:prstGeom prst="flowChartTerminator">
            <a:avLst/>
          </a:prstGeom>
          <a:solidFill>
            <a:schemeClr val="tx1">
              <a:alpha val="7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</a:rPr>
              <a:t>Preispositionierung</a:t>
            </a:r>
            <a:endParaRPr lang="de-AT" dirty="0">
              <a:latin typeface="Soleil Sb" panose="00000600000000000000" pitchFamily="50" charset="0"/>
            </a:endParaRPr>
          </a:p>
        </p:txBody>
      </p:sp>
      <p:sp>
        <p:nvSpPr>
          <p:cNvPr id="21" name="Flussdiagramm: Grenzstelle 20">
            <a:extLst>
              <a:ext uri="{FF2B5EF4-FFF2-40B4-BE49-F238E27FC236}">
                <a16:creationId xmlns:a16="http://schemas.microsoft.com/office/drawing/2014/main" id="{29FB2EBD-C5CC-413C-A416-006716447DD6}"/>
              </a:ext>
            </a:extLst>
          </p:cNvPr>
          <p:cNvSpPr/>
          <p:nvPr/>
        </p:nvSpPr>
        <p:spPr>
          <a:xfrm>
            <a:off x="8443266" y="3545419"/>
            <a:ext cx="3344985" cy="742462"/>
          </a:xfrm>
          <a:prstGeom prst="flowChartTerminator">
            <a:avLst/>
          </a:prstGeom>
          <a:solidFill>
            <a:schemeClr val="tx1">
              <a:alpha val="7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</a:rPr>
              <a:t>Nutzenkommunikation</a:t>
            </a:r>
            <a:endParaRPr lang="de-AT" dirty="0">
              <a:latin typeface="Soleil Sb" panose="00000600000000000000" pitchFamily="50" charset="0"/>
            </a:endParaRPr>
          </a:p>
        </p:txBody>
      </p:sp>
      <p:sp>
        <p:nvSpPr>
          <p:cNvPr id="22" name="Flussdiagramm: Grenzstelle 21">
            <a:extLst>
              <a:ext uri="{FF2B5EF4-FFF2-40B4-BE49-F238E27FC236}">
                <a16:creationId xmlns:a16="http://schemas.microsoft.com/office/drawing/2014/main" id="{117A4317-2CC3-4732-9FFF-6D7A77065D7D}"/>
              </a:ext>
            </a:extLst>
          </p:cNvPr>
          <p:cNvSpPr/>
          <p:nvPr/>
        </p:nvSpPr>
        <p:spPr>
          <a:xfrm>
            <a:off x="515814" y="4802085"/>
            <a:ext cx="3344985" cy="742462"/>
          </a:xfrm>
          <a:prstGeom prst="flowChartTerminator">
            <a:avLst/>
          </a:prstGeom>
          <a:solidFill>
            <a:schemeClr val="tx1">
              <a:alpha val="7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</a:rPr>
              <a:t>Zimmerrenovierung</a:t>
            </a:r>
            <a:endParaRPr lang="de-AT" dirty="0">
              <a:latin typeface="Soleil Sb" panose="00000600000000000000" pitchFamily="50" charset="0"/>
            </a:endParaRPr>
          </a:p>
        </p:txBody>
      </p:sp>
      <p:sp>
        <p:nvSpPr>
          <p:cNvPr id="23" name="Flussdiagramm: Grenzstelle 22">
            <a:extLst>
              <a:ext uri="{FF2B5EF4-FFF2-40B4-BE49-F238E27FC236}">
                <a16:creationId xmlns:a16="http://schemas.microsoft.com/office/drawing/2014/main" id="{1BE780EF-E6B7-4C87-A034-139DD4F222E9}"/>
              </a:ext>
            </a:extLst>
          </p:cNvPr>
          <p:cNvSpPr/>
          <p:nvPr/>
        </p:nvSpPr>
        <p:spPr>
          <a:xfrm>
            <a:off x="4710376" y="2288754"/>
            <a:ext cx="3344985" cy="742462"/>
          </a:xfrm>
          <a:prstGeom prst="flowChartTerminator">
            <a:avLst/>
          </a:prstGeom>
          <a:solidFill>
            <a:schemeClr val="tx1">
              <a:alpha val="7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</a:rPr>
              <a:t>Kapazitätserweiterung</a:t>
            </a:r>
            <a:endParaRPr lang="de-AT" dirty="0">
              <a:latin typeface="Soleil Sb" panose="00000600000000000000" pitchFamily="50" charset="0"/>
            </a:endParaRPr>
          </a:p>
        </p:txBody>
      </p:sp>
      <p:sp>
        <p:nvSpPr>
          <p:cNvPr id="24" name="Flussdiagramm: Grenzstelle 23">
            <a:extLst>
              <a:ext uri="{FF2B5EF4-FFF2-40B4-BE49-F238E27FC236}">
                <a16:creationId xmlns:a16="http://schemas.microsoft.com/office/drawing/2014/main" id="{D8D33C6A-8971-433B-90A9-4A700AED8862}"/>
              </a:ext>
            </a:extLst>
          </p:cNvPr>
          <p:cNvSpPr/>
          <p:nvPr/>
        </p:nvSpPr>
        <p:spPr>
          <a:xfrm>
            <a:off x="4710376" y="3545419"/>
            <a:ext cx="3344985" cy="742462"/>
          </a:xfrm>
          <a:prstGeom prst="flowChartTerminator">
            <a:avLst/>
          </a:prstGeom>
          <a:solidFill>
            <a:schemeClr val="tx1">
              <a:alpha val="7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</a:rPr>
              <a:t>Veränderung des Kundennutzens</a:t>
            </a:r>
            <a:endParaRPr lang="de-AT" dirty="0">
              <a:latin typeface="Soleil Sb" panose="00000600000000000000" pitchFamily="50" charset="0"/>
            </a:endParaRPr>
          </a:p>
        </p:txBody>
      </p:sp>
      <p:sp>
        <p:nvSpPr>
          <p:cNvPr id="25" name="Flussdiagramm: Grenzstelle 24">
            <a:extLst>
              <a:ext uri="{FF2B5EF4-FFF2-40B4-BE49-F238E27FC236}">
                <a16:creationId xmlns:a16="http://schemas.microsoft.com/office/drawing/2014/main" id="{163A4BA5-BE04-4FAB-A2DD-FAED5E39212D}"/>
              </a:ext>
            </a:extLst>
          </p:cNvPr>
          <p:cNvSpPr/>
          <p:nvPr/>
        </p:nvSpPr>
        <p:spPr>
          <a:xfrm>
            <a:off x="4710376" y="4802085"/>
            <a:ext cx="3344985" cy="742462"/>
          </a:xfrm>
          <a:prstGeom prst="flowChartTerminator">
            <a:avLst/>
          </a:prstGeom>
          <a:solidFill>
            <a:schemeClr val="tx1">
              <a:alpha val="7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</a:rPr>
              <a:t>Inflation</a:t>
            </a:r>
            <a:endParaRPr lang="de-AT" dirty="0">
              <a:latin typeface="Soleil Sb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PRICING</a:t>
            </a: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58AD9F7C-F0F0-4355-A31F-8A32FAD647CA}"/>
              </a:ext>
            </a:extLst>
          </p:cNvPr>
          <p:cNvSpPr/>
          <p:nvPr/>
        </p:nvSpPr>
        <p:spPr>
          <a:xfrm>
            <a:off x="762312" y="2996339"/>
            <a:ext cx="3144614" cy="6821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Psychologische Effekte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B6C74328-B36F-4D33-B3AD-95F09184382F}"/>
              </a:ext>
            </a:extLst>
          </p:cNvPr>
          <p:cNvSpPr/>
          <p:nvPr/>
        </p:nvSpPr>
        <p:spPr>
          <a:xfrm>
            <a:off x="765518" y="2023282"/>
            <a:ext cx="10754482" cy="6632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Soleil Sb" panose="00000600000000000000" pitchFamily="50" charset="0"/>
                <a:ea typeface="Verdana" panose="020B0604030504040204" pitchFamily="34" charset="0"/>
              </a:rPr>
              <a:t>Power Pricing</a:t>
            </a:r>
            <a:endParaRPr lang="de-AT" b="1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3E276697-8616-4502-BDFA-473FCAE6433B}"/>
              </a:ext>
            </a:extLst>
          </p:cNvPr>
          <p:cNvSpPr/>
          <p:nvPr/>
        </p:nvSpPr>
        <p:spPr>
          <a:xfrm>
            <a:off x="4568846" y="2996339"/>
            <a:ext cx="3144617" cy="6821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Strukturelle Effekte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2" name="Rechteck 111">
            <a:extLst>
              <a:ext uri="{FF2B5EF4-FFF2-40B4-BE49-F238E27FC236}">
                <a16:creationId xmlns:a16="http://schemas.microsoft.com/office/drawing/2014/main" id="{D682CD13-300B-4ABB-9CDA-1287EF4E3248}"/>
              </a:ext>
            </a:extLst>
          </p:cNvPr>
          <p:cNvSpPr/>
          <p:nvPr/>
        </p:nvSpPr>
        <p:spPr>
          <a:xfrm>
            <a:off x="8375383" y="2996339"/>
            <a:ext cx="3144617" cy="6821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Strategische Effekte</a:t>
            </a:r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FD6B22CF-E562-4D42-921A-78B1ED911A69}"/>
              </a:ext>
            </a:extLst>
          </p:cNvPr>
          <p:cNvSpPr txBox="1"/>
          <p:nvPr/>
        </p:nvSpPr>
        <p:spPr>
          <a:xfrm>
            <a:off x="762311" y="3952233"/>
            <a:ext cx="3144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Anker-Effekt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Framing-Effekt</a:t>
            </a:r>
          </a:p>
          <a:p>
            <a:pPr marL="171450" indent="-171450">
              <a:buFontTx/>
              <a:buChar char="-"/>
            </a:pPr>
            <a:r>
              <a:rPr lang="de-AT" dirty="0">
                <a:latin typeface="Soleil Sb" panose="00000600000000000000" pitchFamily="50" charset="0"/>
                <a:ea typeface="Verdana" panose="020B0604030504040204" pitchFamily="34" charset="0"/>
              </a:rPr>
              <a:t>Bandwagon-Effekt</a:t>
            </a:r>
          </a:p>
          <a:p>
            <a:pPr marL="171450" indent="-171450">
              <a:buFontTx/>
              <a:buChar char="-"/>
            </a:pPr>
            <a:r>
              <a:rPr lang="de-AT" dirty="0">
                <a:latin typeface="Soleil Sb" panose="00000600000000000000" pitchFamily="50" charset="0"/>
                <a:ea typeface="Verdana" panose="020B0604030504040204" pitchFamily="34" charset="0"/>
              </a:rPr>
              <a:t>Kontrasteffekt</a:t>
            </a:r>
          </a:p>
          <a:p>
            <a:pPr marL="171450" indent="-171450">
              <a:buFontTx/>
              <a:buChar char="-"/>
            </a:pPr>
            <a:r>
              <a:rPr lang="de-AT" dirty="0">
                <a:latin typeface="Soleil Sb" panose="00000600000000000000" pitchFamily="50" charset="0"/>
                <a:ea typeface="Verdana" panose="020B0604030504040204" pitchFamily="34" charset="0"/>
              </a:rPr>
              <a:t>Geldwertillusion</a:t>
            </a: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5356D230-7755-4892-B868-45662CDC3AB4}"/>
              </a:ext>
            </a:extLst>
          </p:cNvPr>
          <p:cNvSpPr txBox="1"/>
          <p:nvPr/>
        </p:nvSpPr>
        <p:spPr>
          <a:xfrm>
            <a:off x="4568846" y="3934446"/>
            <a:ext cx="31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Leistung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Preisbasis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Preisdifferenzierung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Konditionen</a:t>
            </a:r>
          </a:p>
          <a:p>
            <a:endParaRPr lang="de-AT" dirty="0">
              <a:latin typeface="Soleil Sb" panose="00000600000000000000" pitchFamily="50" charset="0"/>
              <a:ea typeface="Verdana" panose="020B0604030504040204" pitchFamily="34" charset="0"/>
            </a:endParaRPr>
          </a:p>
          <a:p>
            <a:endParaRPr lang="de-DE" dirty="0">
              <a:latin typeface="Soleil Sb" panose="000006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8024B28C-9C1E-463B-9CB4-7513BAE8C544}"/>
              </a:ext>
            </a:extLst>
          </p:cNvPr>
          <p:cNvSpPr txBox="1"/>
          <p:nvPr/>
        </p:nvSpPr>
        <p:spPr>
          <a:xfrm>
            <a:off x="8375383" y="3952233"/>
            <a:ext cx="31446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Kundennutzen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Preispositionierung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Nutzenkommunikation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Zimmerrenovierung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Kapazitätserweiterung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Veränderung des allgemeinen Kundennutzens</a:t>
            </a:r>
          </a:p>
          <a:p>
            <a:pPr marL="171450" indent="-171450">
              <a:buFontTx/>
              <a:buChar char="-"/>
            </a:pPr>
            <a:r>
              <a:rPr lang="de-DE" dirty="0">
                <a:latin typeface="Soleil Sb" panose="00000600000000000000" pitchFamily="50" charset="0"/>
                <a:ea typeface="Verdana" panose="020B0604030504040204" pitchFamily="34" charset="0"/>
              </a:rPr>
              <a:t>Inflation</a:t>
            </a:r>
          </a:p>
        </p:txBody>
      </p:sp>
    </p:spTree>
    <p:extLst>
      <p:ext uri="{BB962C8B-B14F-4D97-AF65-F5344CB8AC3E}">
        <p14:creationId xmlns:p14="http://schemas.microsoft.com/office/powerpoint/2010/main" val="35188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1" grpId="0" animBg="1"/>
      <p:bldP spid="112" grpId="0" animBg="1"/>
      <p:bldP spid="113" grpId="0"/>
      <p:bldP spid="114" grpId="0"/>
      <p:bldP spid="1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Preis-Strategie-Prozess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872F73F-B973-41E5-A834-B343D01C865E}"/>
              </a:ext>
            </a:extLst>
          </p:cNvPr>
          <p:cNvSpPr/>
          <p:nvPr/>
        </p:nvSpPr>
        <p:spPr>
          <a:xfrm>
            <a:off x="1824990" y="2021290"/>
            <a:ext cx="8542019" cy="4055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Soleil Sb" panose="00000600000000000000" pitchFamily="50" charset="0"/>
              </a:rPr>
              <a:t>Ausgangssituation</a:t>
            </a:r>
            <a:endParaRPr lang="de-AT" sz="2000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293B342-132A-41F2-8C80-54A3A2E6749C}"/>
              </a:ext>
            </a:extLst>
          </p:cNvPr>
          <p:cNvSpPr/>
          <p:nvPr/>
        </p:nvSpPr>
        <p:spPr>
          <a:xfrm>
            <a:off x="1824990" y="2681703"/>
            <a:ext cx="1967709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Hotel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F392E0D-B935-4349-A2A4-0DD21DEAB2B9}"/>
              </a:ext>
            </a:extLst>
          </p:cNvPr>
          <p:cNvSpPr/>
          <p:nvPr/>
        </p:nvSpPr>
        <p:spPr>
          <a:xfrm>
            <a:off x="4037257" y="2681703"/>
            <a:ext cx="1924049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Kunden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88ECD7-9751-40F2-8D86-654ACBD1A217}"/>
              </a:ext>
            </a:extLst>
          </p:cNvPr>
          <p:cNvSpPr/>
          <p:nvPr/>
        </p:nvSpPr>
        <p:spPr>
          <a:xfrm>
            <a:off x="6187466" y="2673504"/>
            <a:ext cx="1967709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Wettbewerb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279A844-386A-4AEA-86BC-B6B6C4A348F2}"/>
              </a:ext>
            </a:extLst>
          </p:cNvPr>
          <p:cNvSpPr/>
          <p:nvPr/>
        </p:nvSpPr>
        <p:spPr>
          <a:xfrm>
            <a:off x="8442960" y="2667689"/>
            <a:ext cx="1924049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Markt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8D94A13-3943-420C-A816-78C1E61E4568}"/>
              </a:ext>
            </a:extLst>
          </p:cNvPr>
          <p:cNvSpPr/>
          <p:nvPr/>
        </p:nvSpPr>
        <p:spPr>
          <a:xfrm>
            <a:off x="1824989" y="3343106"/>
            <a:ext cx="8542019" cy="4055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Soleil Sb" panose="00000600000000000000" pitchFamily="50" charset="0"/>
              </a:rPr>
              <a:t>Preis-Positionierung</a:t>
            </a:r>
            <a:endParaRPr lang="de-AT" sz="2000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E36F916-88A3-4238-88D7-F06746B83250}"/>
              </a:ext>
            </a:extLst>
          </p:cNvPr>
          <p:cNvSpPr/>
          <p:nvPr/>
        </p:nvSpPr>
        <p:spPr>
          <a:xfrm>
            <a:off x="1824989" y="4012708"/>
            <a:ext cx="4136317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Preis-Leitbild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6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Preis-Leitbild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93C8EBC5-AF3C-4E79-892A-A27835E27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10800000" cy="4680000"/>
          </a:xfrm>
          <a:noFill/>
        </p:spPr>
        <p:txBody>
          <a:bodyPr>
            <a:normAutofit/>
          </a:bodyPr>
          <a:lstStyle/>
          <a:p>
            <a:r>
              <a:rPr lang="de-DE" sz="2000" dirty="0"/>
              <a:t>Die folgenden </a:t>
            </a:r>
            <a:r>
              <a:rPr lang="de-DE" sz="2000" dirty="0">
                <a:latin typeface="Soleil Sb" panose="00000600000000000000" pitchFamily="50" charset="0"/>
              </a:rPr>
              <a:t>Preis-Leitbildansätze</a:t>
            </a:r>
            <a:r>
              <a:rPr lang="de-DE" sz="2000" dirty="0"/>
              <a:t> dienen als Orientierungsgrundlage und sollen allen Führungskräften und Mitarbeitern (insbesondere Marketing und Rezeption) bekannt sein:</a:t>
            </a:r>
          </a:p>
          <a:p>
            <a:pPr lvl="1"/>
            <a:r>
              <a:rPr lang="de-DE" sz="1800" dirty="0"/>
              <a:t>Wir setzten unsere festgelegten Preise konsequent durch und verhandeln nicht über Preisnachlässe.</a:t>
            </a:r>
          </a:p>
          <a:p>
            <a:pPr lvl="1"/>
            <a:r>
              <a:rPr lang="de-DE" sz="1800" dirty="0"/>
              <a:t>Alle Mitarbeiter im Marketing und der Rezeption haben ein einheitliches strategisches Vorgehen bei der Preisdurchsetzung (Argumentationsketten).</a:t>
            </a:r>
          </a:p>
          <a:p>
            <a:pPr lvl="1"/>
            <a:r>
              <a:rPr lang="de-DE" sz="1800" dirty="0"/>
              <a:t>Geschäftsführung und Mitarbeiter haben ein identes Preisverständnis und sind sich der großen Bedeutung der Preise bewusst.</a:t>
            </a:r>
          </a:p>
          <a:p>
            <a:pPr lvl="1"/>
            <a:r>
              <a:rPr lang="de-DE" sz="1800" dirty="0"/>
              <a:t>Unser Preis spiegelt die Wertigkeit (Hochwertigkeit) unseres gesamten Leistungsangebots, von Infrastruktur bis Service, wider.</a:t>
            </a:r>
          </a:p>
          <a:p>
            <a:pPr lvl="1"/>
            <a:r>
              <a:rPr lang="de-DE" sz="1800" dirty="0"/>
              <a:t>Unser festgelegter Preis dient als Qualitätsindikator unserer Leistung.</a:t>
            </a:r>
          </a:p>
          <a:p>
            <a:pPr lvl="1"/>
            <a:r>
              <a:rPr lang="de-DE" sz="1800" dirty="0"/>
              <a:t>Unsere Preis-Grundphilosophie lautet: Preisdurchsetzung vor Auslastung.</a:t>
            </a:r>
          </a:p>
          <a:p>
            <a:pPr lvl="1"/>
            <a:r>
              <a:rPr lang="de-DE" sz="1800" dirty="0"/>
              <a:t>Unsere Preise werden frühzeitig (mind. ein Jahr im Voraus) festgelegt und transparent kommuniziert.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9643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Preis-Strategie-Prozess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872F73F-B973-41E5-A834-B343D01C865E}"/>
              </a:ext>
            </a:extLst>
          </p:cNvPr>
          <p:cNvSpPr/>
          <p:nvPr/>
        </p:nvSpPr>
        <p:spPr>
          <a:xfrm>
            <a:off x="1824990" y="2021290"/>
            <a:ext cx="8542019" cy="4055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Soleil Sb" panose="00000600000000000000" pitchFamily="50" charset="0"/>
              </a:rPr>
              <a:t>Ausgangssituation</a:t>
            </a:r>
            <a:endParaRPr lang="de-AT" sz="2000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293B342-132A-41F2-8C80-54A3A2E6749C}"/>
              </a:ext>
            </a:extLst>
          </p:cNvPr>
          <p:cNvSpPr/>
          <p:nvPr/>
        </p:nvSpPr>
        <p:spPr>
          <a:xfrm>
            <a:off x="1824990" y="2681703"/>
            <a:ext cx="1967709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Hotel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C64EFB9-E036-40E2-8790-4A809C993475}"/>
              </a:ext>
            </a:extLst>
          </p:cNvPr>
          <p:cNvSpPr/>
          <p:nvPr/>
        </p:nvSpPr>
        <p:spPr>
          <a:xfrm>
            <a:off x="1824989" y="4693395"/>
            <a:ext cx="8542019" cy="4055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Soleil Sb" panose="00000600000000000000" pitchFamily="50" charset="0"/>
              </a:rPr>
              <a:t>Preis-Szenariorechnung</a:t>
            </a:r>
            <a:endParaRPr lang="de-AT" sz="2000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FF886F7-9E3E-4E45-B9E0-B1D11A8D725C}"/>
              </a:ext>
            </a:extLst>
          </p:cNvPr>
          <p:cNvSpPr/>
          <p:nvPr/>
        </p:nvSpPr>
        <p:spPr>
          <a:xfrm>
            <a:off x="6230696" y="5358968"/>
            <a:ext cx="4136312" cy="4055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Preis-Liste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1955649-AE73-4F1B-9CED-2A685A504D4B}"/>
              </a:ext>
            </a:extLst>
          </p:cNvPr>
          <p:cNvSpPr/>
          <p:nvPr/>
        </p:nvSpPr>
        <p:spPr>
          <a:xfrm>
            <a:off x="1824989" y="5362997"/>
            <a:ext cx="4136312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Kennzahlen-Ziele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F392E0D-B935-4349-A2A4-0DD21DEAB2B9}"/>
              </a:ext>
            </a:extLst>
          </p:cNvPr>
          <p:cNvSpPr/>
          <p:nvPr/>
        </p:nvSpPr>
        <p:spPr>
          <a:xfrm>
            <a:off x="4037257" y="2681703"/>
            <a:ext cx="1924049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Kunden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88ECD7-9751-40F2-8D86-654ACBD1A217}"/>
              </a:ext>
            </a:extLst>
          </p:cNvPr>
          <p:cNvSpPr/>
          <p:nvPr/>
        </p:nvSpPr>
        <p:spPr>
          <a:xfrm>
            <a:off x="6187466" y="2673504"/>
            <a:ext cx="1967709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Wettbewerb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279A844-386A-4AEA-86BC-B6B6C4A348F2}"/>
              </a:ext>
            </a:extLst>
          </p:cNvPr>
          <p:cNvSpPr/>
          <p:nvPr/>
        </p:nvSpPr>
        <p:spPr>
          <a:xfrm>
            <a:off x="8442960" y="2667689"/>
            <a:ext cx="1924049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Markt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8D94A13-3943-420C-A816-78C1E61E4568}"/>
              </a:ext>
            </a:extLst>
          </p:cNvPr>
          <p:cNvSpPr/>
          <p:nvPr/>
        </p:nvSpPr>
        <p:spPr>
          <a:xfrm>
            <a:off x="1824989" y="3343106"/>
            <a:ext cx="8542019" cy="4055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Soleil Sb" panose="00000600000000000000" pitchFamily="50" charset="0"/>
              </a:rPr>
              <a:t>Preis-Positionierung</a:t>
            </a:r>
            <a:endParaRPr lang="de-AT" sz="2000" dirty="0">
              <a:solidFill>
                <a:schemeClr val="bg1"/>
              </a:solidFill>
              <a:latin typeface="Soleil Sb" panose="00000600000000000000" pitchFamily="50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0EBFD53-6F9B-4289-A994-4A57C9B4E505}"/>
              </a:ext>
            </a:extLst>
          </p:cNvPr>
          <p:cNvSpPr/>
          <p:nvPr/>
        </p:nvSpPr>
        <p:spPr>
          <a:xfrm>
            <a:off x="6230696" y="4017283"/>
            <a:ext cx="4136312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Preis-Strategie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E36F916-88A3-4238-88D7-F06746B83250}"/>
              </a:ext>
            </a:extLst>
          </p:cNvPr>
          <p:cNvSpPr/>
          <p:nvPr/>
        </p:nvSpPr>
        <p:spPr>
          <a:xfrm>
            <a:off x="1824989" y="4012708"/>
            <a:ext cx="4136317" cy="4055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Soleil Lt" panose="00000400000000000000" pitchFamily="50" charset="0"/>
              </a:rPr>
              <a:t>Preis-Leitbild</a:t>
            </a:r>
            <a:endParaRPr lang="de-AT" sz="1400" dirty="0">
              <a:solidFill>
                <a:schemeClr val="tx1"/>
              </a:solidFill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1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Preis-Liste (Beispiel)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283AF978-8534-7A5C-C432-5CAE792987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61987"/>
              </p:ext>
            </p:extLst>
          </p:nvPr>
        </p:nvGraphicFramePr>
        <p:xfrm>
          <a:off x="720000" y="1800000"/>
          <a:ext cx="10800000" cy="4655520"/>
        </p:xfrm>
        <a:graphic>
          <a:graphicData uri="http://schemas.openxmlformats.org/drawingml/2006/table">
            <a:tbl>
              <a:tblPr/>
              <a:tblGrid>
                <a:gridCol w="2520000">
                  <a:extLst>
                    <a:ext uri="{9D8B030D-6E8A-4147-A177-3AD203B41FA5}">
                      <a16:colId xmlns:a16="http://schemas.microsoft.com/office/drawing/2014/main" val="116112027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2127678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97917178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416027002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76704996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2771643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74693583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96735789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416949929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1181125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39338257"/>
                    </a:ext>
                  </a:extLst>
                </a:gridCol>
              </a:tblGrid>
              <a:tr h="7920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Preise pro Erwachsenen-Nächtigung je Zimmer-Kategorie inkl. Vollpension exkl. Ortstaxe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20.12.2023-07.01.2024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08.01.2024-26.01.2024</a:t>
                      </a:r>
                    </a:p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24.02.2024-26.03.2024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27.01.2024-02.02.2024</a:t>
                      </a:r>
                    </a:p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27.03.2024-06.04.2024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03.02.2024-09.02.2024</a:t>
                      </a:r>
                    </a:p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17.02.2024-23.02.2024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10.02.2024-16.02.2024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0371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1-3 Nächte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ab 4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1-3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ab 4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1-3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ab 4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1-3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ab 4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1-3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Sb" panose="00000600000000000000" pitchFamily="50" charset="0"/>
                        </a:rPr>
                        <a:t>ab 4 Nächte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Sb" panose="000006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5348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Romantic Paradise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285 €</a:t>
                      </a:r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270 €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190 €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 dirty="0">
                          <a:solidFill>
                            <a:srgbClr val="00264B"/>
                          </a:solidFill>
                          <a:effectLst/>
                          <a:highlight>
                            <a:srgbClr val="FFFF00"/>
                          </a:highlight>
                          <a:latin typeface="Soleil Lt" panose="00000400000000000000" pitchFamily="50" charset="0"/>
                        </a:rPr>
                        <a:t>175 €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205 €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190 €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200 €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245 €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230 €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0706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Doppelzimmer Engel Deluxe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290 €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275 €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195 €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180 €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195 €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220 €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205 €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250 €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235 €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1896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Mountain Paradise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295 €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280 €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200 €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185 €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200 €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225 €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255 €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240 €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7254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Doppelzimmer Balance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320 €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305 €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200 €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230 €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245 €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230 €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275 €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260 €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1903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Juniors. Sonnensuite I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320 €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305 €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200 €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230 €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245 €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230 €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275 €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260 €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2125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Juniors. Sonnensuite II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340 €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325 €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225 €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210 €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245 €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230 €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260 €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245 €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290 €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275 €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676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Dolomites Junior Suite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360 €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345 €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240 €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225 €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255 €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240 €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275 €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260 €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305 €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290 €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2332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Garten Eden Suite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370 €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355 €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250 €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235 €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265 €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250 €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285 €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270 €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320 €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305 €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5499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Familienzimmer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395 €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380 €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265 €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250 €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285 €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270 €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300 €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285 €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340 €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325 €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1415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Suite Balance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420 €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405 €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280 €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265 €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300 €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285 €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320 €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305 €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360 €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345 €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2242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Sternenhimmel Suite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 dirty="0">
                          <a:solidFill>
                            <a:srgbClr val="00264B"/>
                          </a:solidFill>
                          <a:effectLst/>
                          <a:highlight>
                            <a:srgbClr val="FFFF00"/>
                          </a:highlight>
                          <a:latin typeface="Soleil Lt" panose="00000400000000000000" pitchFamily="50" charset="0"/>
                        </a:rPr>
                        <a:t>510 €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495 €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335 €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320 €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360 €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345 €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385 €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370 €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435 €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420 €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8586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10800" marR="10800" marT="1080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698277"/>
                  </a:ext>
                </a:extLst>
              </a:tr>
              <a:tr h="161450"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unter 3 Jahre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65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42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46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49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55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528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Unter 7 Jahre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83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54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58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62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70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2711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unter 11 Jahre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106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69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74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80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90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390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unter 16 Jahre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123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80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86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92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104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9599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ab 16 Jahre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-30%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-30%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-30%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-30%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AT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 dirty="0">
                          <a:solidFill>
                            <a:srgbClr val="00264B"/>
                          </a:solidFill>
                          <a:effectLst/>
                          <a:latin typeface="Soleil Lt" panose="00000400000000000000" pitchFamily="50" charset="0"/>
                        </a:rPr>
                        <a:t>-30%</a:t>
                      </a:r>
                    </a:p>
                  </a:txBody>
                  <a:tcPr marL="10800" marR="10800" marT="10800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de-DE" sz="1200" b="0" i="0" u="none" strike="noStrike" dirty="0">
                        <a:solidFill>
                          <a:srgbClr val="00264B"/>
                        </a:solidFill>
                        <a:effectLst/>
                        <a:latin typeface="Soleil Lt" panose="00000400000000000000" pitchFamily="50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975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062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Preis-Positionierung Zimmer-Kategorien (Beispiel)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A07E5CC-4967-BBFF-FE9F-F61B6DD6061B}"/>
              </a:ext>
            </a:extLst>
          </p:cNvPr>
          <p:cNvSpPr txBox="1">
            <a:spLocks/>
          </p:cNvSpPr>
          <p:nvPr/>
        </p:nvSpPr>
        <p:spPr>
          <a:xfrm>
            <a:off x="6120000" y="1800000"/>
            <a:ext cx="54000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mbol" panose="05050102010706020507" pitchFamily="18" charset="2"/>
              <a:buChar char="-"/>
              <a:defRPr sz="1400" kern="1200">
                <a:solidFill>
                  <a:srgbClr val="00264B"/>
                </a:solidFill>
                <a:latin typeface="Soleil Lt" panose="00000400000000000000" pitchFamily="50" charset="0"/>
                <a:ea typeface="+mn-ea"/>
                <a:cs typeface="+mn-cs"/>
              </a:defRPr>
            </a:lvl1pPr>
            <a:lvl2pPr marL="53498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200" kern="1200">
                <a:solidFill>
                  <a:srgbClr val="00264B"/>
                </a:solidFill>
                <a:latin typeface="Soleil Lt" panose="00000400000000000000" pitchFamily="50" charset="0"/>
                <a:ea typeface="+mn-ea"/>
                <a:cs typeface="+mn-cs"/>
              </a:defRPr>
            </a:lvl2pPr>
            <a:lvl3pPr marL="80803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100" kern="1200">
                <a:solidFill>
                  <a:srgbClr val="00264B"/>
                </a:solidFill>
                <a:latin typeface="Soleil Lt" panose="00000400000000000000" pitchFamily="50" charset="0"/>
                <a:ea typeface="+mn-ea"/>
                <a:cs typeface="+mn-cs"/>
              </a:defRPr>
            </a:lvl3pPr>
            <a:lvl4pPr marL="1079500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050" kern="1200">
                <a:solidFill>
                  <a:srgbClr val="00264B"/>
                </a:solidFill>
                <a:latin typeface="Soleil Lt" panose="00000400000000000000" pitchFamily="50" charset="0"/>
                <a:ea typeface="+mn-ea"/>
                <a:cs typeface="+mn-cs"/>
              </a:defRPr>
            </a:lvl4pPr>
            <a:lvl5pPr marL="13430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050" kern="1200">
                <a:solidFill>
                  <a:srgbClr val="00264B"/>
                </a:solidFill>
                <a:latin typeface="Soleil L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90329E9A-F629-FCC4-565F-94EB1CD1C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42819"/>
              </p:ext>
            </p:extLst>
          </p:nvPr>
        </p:nvGraphicFramePr>
        <p:xfrm>
          <a:off x="6096000" y="1798636"/>
          <a:ext cx="540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Inhaltsplatzhalter 10">
            <a:extLst>
              <a:ext uri="{FF2B5EF4-FFF2-40B4-BE49-F238E27FC236}">
                <a16:creationId xmlns:a16="http://schemas.microsoft.com/office/drawing/2014/main" id="{4123A1F3-40C2-E8A9-9CEF-1EAC1FE8A0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9811952"/>
              </p:ext>
            </p:extLst>
          </p:nvPr>
        </p:nvGraphicFramePr>
        <p:xfrm>
          <a:off x="720725" y="1800225"/>
          <a:ext cx="540000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11873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CBAE-1CD1-48D6-B951-F13A0EF6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Bleiben Sie in Kontakt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4568FD-3BDD-4772-8F62-8CA0EA2D9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15" y="4399967"/>
            <a:ext cx="441772" cy="44177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F97382D-4BDA-463C-A9C0-43F0ECD07A59}"/>
              </a:ext>
            </a:extLst>
          </p:cNvPr>
          <p:cNvSpPr/>
          <p:nvPr/>
        </p:nvSpPr>
        <p:spPr>
          <a:xfrm>
            <a:off x="7062856" y="2650744"/>
            <a:ext cx="3921907" cy="400110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	www.hotel-strategie.com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BC5623B-C34D-40AC-B663-744D252F8207}"/>
              </a:ext>
            </a:extLst>
          </p:cNvPr>
          <p:cNvSpPr/>
          <p:nvPr/>
        </p:nvSpPr>
        <p:spPr>
          <a:xfrm>
            <a:off x="7062856" y="3209881"/>
            <a:ext cx="4686539" cy="400110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	E-Mail: cn@hotel-strategie.com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3B48B33-6958-45AB-8ADB-694BE9470ED7}"/>
              </a:ext>
            </a:extLst>
          </p:cNvPr>
          <p:cNvSpPr/>
          <p:nvPr/>
        </p:nvSpPr>
        <p:spPr>
          <a:xfrm>
            <a:off x="7062856" y="3799182"/>
            <a:ext cx="3436838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  <a:latin typeface="Soleil L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	Tel.: +43 (0)5576 75358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AE02B1-E351-46E5-A889-ACCD99580CA7}"/>
              </a:ext>
            </a:extLst>
          </p:cNvPr>
          <p:cNvSpPr txBox="1"/>
          <p:nvPr/>
        </p:nvSpPr>
        <p:spPr>
          <a:xfrm>
            <a:off x="755340" y="5870837"/>
            <a:ext cx="2840841" cy="307777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  <a:latin typeface="Soleil Lt" panose="00000400000000000000" pitchFamily="50" charset="0"/>
                <a:ea typeface="Verdana" pitchFamily="34" charset="0"/>
                <a:cs typeface="Verdana" pitchFamily="34" charset="0"/>
              </a:rPr>
              <a:t>Dr. Christoph Nussbaumer, CMC</a:t>
            </a:r>
          </a:p>
        </p:txBody>
      </p:sp>
      <p:pic>
        <p:nvPicPr>
          <p:cNvPr id="13" name="Grafik 12" descr="Ein Bild, das Vektorgrafiken enthält.&#10;&#10;Mit hoher Zuverlässigkeit generierte Beschreibung">
            <a:extLst>
              <a:ext uri="{FF2B5EF4-FFF2-40B4-BE49-F238E27FC236}">
                <a16:creationId xmlns:a16="http://schemas.microsoft.com/office/drawing/2014/main" id="{BC47CCA6-E0B6-40AD-BFF2-845F29DFC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95" y="4402412"/>
            <a:ext cx="441772" cy="441772"/>
          </a:xfrm>
          <a:prstGeom prst="rect">
            <a:avLst/>
          </a:prstGeom>
        </p:spPr>
      </p:pic>
      <p:pic>
        <p:nvPicPr>
          <p:cNvPr id="14" name="Grafik 13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2FD46DAB-3054-4386-9517-F308A44B5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75" y="4410595"/>
            <a:ext cx="441772" cy="441772"/>
          </a:xfrm>
          <a:prstGeom prst="rect">
            <a:avLst/>
          </a:prstGeom>
        </p:spPr>
      </p:pic>
      <p:pic>
        <p:nvPicPr>
          <p:cNvPr id="15" name="Grafik 14" descr="Ein Bild, das Vektorgrafiken enthält.&#10;&#10;Mit hoher Zuverlässigkeit generierte Beschreibung">
            <a:extLst>
              <a:ext uri="{FF2B5EF4-FFF2-40B4-BE49-F238E27FC236}">
                <a16:creationId xmlns:a16="http://schemas.microsoft.com/office/drawing/2014/main" id="{F4943007-4E28-4B1B-97D6-FFD9217957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056" y="4410414"/>
            <a:ext cx="441772" cy="44177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0C88A40-056E-47FF-995C-3D5D15300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0826" y="4452076"/>
            <a:ext cx="340573" cy="400110"/>
          </a:xfrm>
          <a:prstGeom prst="rect">
            <a:avLst/>
          </a:prstGeom>
        </p:spPr>
      </p:pic>
      <p:pic>
        <p:nvPicPr>
          <p:cNvPr id="18" name="Grafik 17" descr="Ein Bild, das Text, Person, Buch, Regal enthält.&#10;&#10;Automatisch generierte Beschreibung">
            <a:extLst>
              <a:ext uri="{FF2B5EF4-FFF2-40B4-BE49-F238E27FC236}">
                <a16:creationId xmlns:a16="http://schemas.microsoft.com/office/drawing/2014/main" id="{FB105CDC-74E8-49B3-9DFB-A9998FFF30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4" r="19035"/>
          <a:stretch/>
        </p:blipFill>
        <p:spPr>
          <a:xfrm>
            <a:off x="890550" y="2185004"/>
            <a:ext cx="2329732" cy="3536132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23E548C-5926-D51A-EF49-22E413A1C6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" r="4148" b="3235"/>
          <a:stretch/>
        </p:blipFill>
        <p:spPr>
          <a:xfrm>
            <a:off x="4407076" y="2185004"/>
            <a:ext cx="2641660" cy="35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6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Verbesserung um 10 %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922646"/>
              </p:ext>
            </p:extLst>
          </p:nvPr>
        </p:nvGraphicFramePr>
        <p:xfrm>
          <a:off x="720724" y="1800224"/>
          <a:ext cx="10799276" cy="46811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262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3085507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3085507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</a:tblGrid>
              <a:tr h="731428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Verbesserung  + 10 %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1.070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10,8 %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71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Verbesserung um 10 %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444924"/>
              </p:ext>
            </p:extLst>
          </p:nvPr>
        </p:nvGraphicFramePr>
        <p:xfrm>
          <a:off x="672000" y="1800224"/>
          <a:ext cx="10848001" cy="46811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6000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2410667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2410667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  <a:gridCol w="2410667">
                  <a:extLst>
                    <a:ext uri="{9D8B030D-6E8A-4147-A177-3AD203B41FA5}">
                      <a16:colId xmlns:a16="http://schemas.microsoft.com/office/drawing/2014/main" val="2532783250"/>
                    </a:ext>
                  </a:extLst>
                </a:gridCol>
              </a:tblGrid>
              <a:tr h="731428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Verbesserung  + 10 %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31,5 €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1.070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1.115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10,8 %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7,1 %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37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Verbesserung um 10 %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951905"/>
              </p:ext>
            </p:extLst>
          </p:nvPr>
        </p:nvGraphicFramePr>
        <p:xfrm>
          <a:off x="672001" y="1711929"/>
          <a:ext cx="10848002" cy="46910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8546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1972364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1972364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  <a:gridCol w="1972364">
                  <a:extLst>
                    <a:ext uri="{9D8B030D-6E8A-4147-A177-3AD203B41FA5}">
                      <a16:colId xmlns:a16="http://schemas.microsoft.com/office/drawing/2014/main" val="2532783250"/>
                    </a:ext>
                  </a:extLst>
                </a:gridCol>
                <a:gridCol w="1972364">
                  <a:extLst>
                    <a:ext uri="{9D8B030D-6E8A-4147-A177-3AD203B41FA5}">
                      <a16:colId xmlns:a16="http://schemas.microsoft.com/office/drawing/2014/main" val="1692228406"/>
                    </a:ext>
                  </a:extLst>
                </a:gridCol>
              </a:tblGrid>
              <a:tr h="732979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Verbesserung  + 10 %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31,5 €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1.320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1.070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1.115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10,8 %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7,1 %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978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570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Verbesserung um 10 %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092603"/>
              </p:ext>
            </p:extLst>
          </p:nvPr>
        </p:nvGraphicFramePr>
        <p:xfrm>
          <a:off x="720002" y="1720920"/>
          <a:ext cx="10799998" cy="476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2308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1661538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1661538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  <a:gridCol w="1661538">
                  <a:extLst>
                    <a:ext uri="{9D8B030D-6E8A-4147-A177-3AD203B41FA5}">
                      <a16:colId xmlns:a16="http://schemas.microsoft.com/office/drawing/2014/main" val="2532783250"/>
                    </a:ext>
                  </a:extLst>
                </a:gridCol>
                <a:gridCol w="1661538">
                  <a:extLst>
                    <a:ext uri="{9D8B030D-6E8A-4147-A177-3AD203B41FA5}">
                      <a16:colId xmlns:a16="http://schemas.microsoft.com/office/drawing/2014/main" val="1692228406"/>
                    </a:ext>
                  </a:extLst>
                </a:gridCol>
                <a:gridCol w="1661538">
                  <a:extLst>
                    <a:ext uri="{9D8B030D-6E8A-4147-A177-3AD203B41FA5}">
                      <a16:colId xmlns:a16="http://schemas.microsoft.com/office/drawing/2014/main" val="2148854422"/>
                    </a:ext>
                  </a:extLst>
                </a:gridCol>
              </a:tblGrid>
              <a:tr h="731428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Verbesserung 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+ 10 %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31,5 €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132 €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1.320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1.320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1.070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1.115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135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10,8 %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7,1 %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12,9 %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Erhöht den Gewinn um ….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451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6FF8-002C-4251-B0BE-C4EE86D2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Verschlechterung um 5 %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F7B47C5-C5E5-4539-9DE7-093539D77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423722"/>
              </p:ext>
            </p:extLst>
          </p:nvPr>
        </p:nvGraphicFramePr>
        <p:xfrm>
          <a:off x="682672" y="1720920"/>
          <a:ext cx="10837328" cy="476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0923">
                  <a:extLst>
                    <a:ext uri="{9D8B030D-6E8A-4147-A177-3AD203B41FA5}">
                      <a16:colId xmlns:a16="http://schemas.microsoft.com/office/drawing/2014/main" val="3739278042"/>
                    </a:ext>
                  </a:extLst>
                </a:gridCol>
                <a:gridCol w="1667281">
                  <a:extLst>
                    <a:ext uri="{9D8B030D-6E8A-4147-A177-3AD203B41FA5}">
                      <a16:colId xmlns:a16="http://schemas.microsoft.com/office/drawing/2014/main" val="3695576386"/>
                    </a:ext>
                  </a:extLst>
                </a:gridCol>
                <a:gridCol w="1667281">
                  <a:extLst>
                    <a:ext uri="{9D8B030D-6E8A-4147-A177-3AD203B41FA5}">
                      <a16:colId xmlns:a16="http://schemas.microsoft.com/office/drawing/2014/main" val="3506642477"/>
                    </a:ext>
                  </a:extLst>
                </a:gridCol>
                <a:gridCol w="1667281">
                  <a:extLst>
                    <a:ext uri="{9D8B030D-6E8A-4147-A177-3AD203B41FA5}">
                      <a16:colId xmlns:a16="http://schemas.microsoft.com/office/drawing/2014/main" val="2532783250"/>
                    </a:ext>
                  </a:extLst>
                </a:gridCol>
                <a:gridCol w="1667281">
                  <a:extLst>
                    <a:ext uri="{9D8B030D-6E8A-4147-A177-3AD203B41FA5}">
                      <a16:colId xmlns:a16="http://schemas.microsoft.com/office/drawing/2014/main" val="1692228406"/>
                    </a:ext>
                  </a:extLst>
                </a:gridCol>
                <a:gridCol w="1667281">
                  <a:extLst>
                    <a:ext uri="{9D8B030D-6E8A-4147-A177-3AD203B41FA5}">
                      <a16:colId xmlns:a16="http://schemas.microsoft.com/office/drawing/2014/main" val="2148854422"/>
                    </a:ext>
                  </a:extLst>
                </a:gridCol>
              </a:tblGrid>
              <a:tr h="731428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Simulation Verschlechterung um 5 %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bg1"/>
                          </a:solidFill>
                          <a:latin typeface="Soleil Sb" panose="00000600000000000000" pitchFamily="50" charset="0"/>
                          <a:ea typeface="+mn-ea"/>
                          <a:cs typeface="+mn-cs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2163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Fixkosten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840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96242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Var. Kosten / Betten-Nächtigung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36,75 €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24827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Nächtigungen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9.500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61101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114 €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5355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1.200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1.140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1.140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99070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Kosten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1.190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1.167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1.132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093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05039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Gewinn in % vom Umsatz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4,2 %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0,8 %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2,7 %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0,7 %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0,9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75528"/>
                  </a:ext>
                </a:extLst>
              </a:tr>
              <a:tr h="438857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Verringert den Gewinn um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80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aseline="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35</a:t>
                      </a:r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- 85 %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Soleil Lt" panose="00000400000000000000" pitchFamily="50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6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455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CD SC">
      <a:dk1>
        <a:srgbClr val="00264B"/>
      </a:dk1>
      <a:lt1>
        <a:srgbClr val="FFFFFF"/>
      </a:lt1>
      <a:dk2>
        <a:srgbClr val="1A4844"/>
      </a:dk2>
      <a:lt2>
        <a:srgbClr val="EBEBF0"/>
      </a:lt2>
      <a:accent1>
        <a:srgbClr val="00264B"/>
      </a:accent1>
      <a:accent2>
        <a:srgbClr val="E8C142"/>
      </a:accent2>
      <a:accent3>
        <a:srgbClr val="1A4844"/>
      </a:accent3>
      <a:accent4>
        <a:srgbClr val="8C8C9B"/>
      </a:accent4>
      <a:accent5>
        <a:srgbClr val="EBEBF0"/>
      </a:accent5>
      <a:accent6>
        <a:srgbClr val="FFFFFF"/>
      </a:accent6>
      <a:hlink>
        <a:srgbClr val="00264B"/>
      </a:hlink>
      <a:folHlink>
        <a:srgbClr val="E8C1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200" dirty="0" err="1" smtClean="0">
            <a:latin typeface="Soleil Lt" panose="000004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D SC">
    <a:dk1>
      <a:srgbClr val="00264B"/>
    </a:dk1>
    <a:lt1>
      <a:srgbClr val="FFFFFF"/>
    </a:lt1>
    <a:dk2>
      <a:srgbClr val="1A4844"/>
    </a:dk2>
    <a:lt2>
      <a:srgbClr val="EBEBF0"/>
    </a:lt2>
    <a:accent1>
      <a:srgbClr val="00264B"/>
    </a:accent1>
    <a:accent2>
      <a:srgbClr val="E8C142"/>
    </a:accent2>
    <a:accent3>
      <a:srgbClr val="1A4844"/>
    </a:accent3>
    <a:accent4>
      <a:srgbClr val="8C8C9B"/>
    </a:accent4>
    <a:accent5>
      <a:srgbClr val="EBEBF0"/>
    </a:accent5>
    <a:accent6>
      <a:srgbClr val="FFFFFF"/>
    </a:accent6>
    <a:hlink>
      <a:srgbClr val="00264B"/>
    </a:hlink>
    <a:folHlink>
      <a:srgbClr val="E8C14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trategy Consultants">
    <a:dk1>
      <a:srgbClr val="164F8F"/>
    </a:dk1>
    <a:lt1>
      <a:sysClr val="window" lastClr="FFFFFF"/>
    </a:lt1>
    <a:dk2>
      <a:srgbClr val="164F8F"/>
    </a:dk2>
    <a:lt2>
      <a:srgbClr val="FFFFFF"/>
    </a:lt2>
    <a:accent1>
      <a:srgbClr val="E7EAF4"/>
    </a:accent1>
    <a:accent2>
      <a:srgbClr val="B6C0DC"/>
    </a:accent2>
    <a:accent3>
      <a:srgbClr val="697EB3"/>
    </a:accent3>
    <a:accent4>
      <a:srgbClr val="FFFFCC"/>
    </a:accent4>
    <a:accent5>
      <a:srgbClr val="CCFF99"/>
    </a:accent5>
    <a:accent6>
      <a:srgbClr val="FFCC99"/>
    </a:accent6>
    <a:hlink>
      <a:srgbClr val="697EB3"/>
    </a:hlink>
    <a:folHlink>
      <a:srgbClr val="9900CC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trategy Consultants">
    <a:dk1>
      <a:srgbClr val="164F8F"/>
    </a:dk1>
    <a:lt1>
      <a:sysClr val="window" lastClr="FFFFFF"/>
    </a:lt1>
    <a:dk2>
      <a:srgbClr val="164F8F"/>
    </a:dk2>
    <a:lt2>
      <a:srgbClr val="FFFFFF"/>
    </a:lt2>
    <a:accent1>
      <a:srgbClr val="E7EAF4"/>
    </a:accent1>
    <a:accent2>
      <a:srgbClr val="B6C0DC"/>
    </a:accent2>
    <a:accent3>
      <a:srgbClr val="697EB3"/>
    </a:accent3>
    <a:accent4>
      <a:srgbClr val="FFFFCC"/>
    </a:accent4>
    <a:accent5>
      <a:srgbClr val="CCFF99"/>
    </a:accent5>
    <a:accent6>
      <a:srgbClr val="FFCC99"/>
    </a:accent6>
    <a:hlink>
      <a:srgbClr val="697EB3"/>
    </a:hlink>
    <a:folHlink>
      <a:srgbClr val="9900CC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2618</Words>
  <Application>Microsoft Office PowerPoint</Application>
  <PresentationFormat>Breitbild</PresentationFormat>
  <Paragraphs>1068</Paragraphs>
  <Slides>48</Slides>
  <Notes>48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4" baseType="lpstr">
      <vt:lpstr>Arial</vt:lpstr>
      <vt:lpstr>Calibri</vt:lpstr>
      <vt:lpstr>Soleil Lt</vt:lpstr>
      <vt:lpstr>Soleil Sb</vt:lpstr>
      <vt:lpstr>Symbol</vt:lpstr>
      <vt:lpstr>Office</vt:lpstr>
      <vt:lpstr>PowerPoint-Präsentation</vt:lpstr>
      <vt:lpstr>Preis und Gewinn</vt:lpstr>
      <vt:lpstr>Einflussfaktoren des Gewinns</vt:lpstr>
      <vt:lpstr>Simulation Beispielhotel</vt:lpstr>
      <vt:lpstr>Simulation Verbesserung um 10 %</vt:lpstr>
      <vt:lpstr>Simulation Verbesserung um 10 %</vt:lpstr>
      <vt:lpstr>Simulation Verbesserung um 10 %</vt:lpstr>
      <vt:lpstr>Simulation Verbesserung um 10 %</vt:lpstr>
      <vt:lpstr>Simulation Verschlechterung um 5 %</vt:lpstr>
      <vt:lpstr>Simulation diverser Veränderungen</vt:lpstr>
      <vt:lpstr>Simulation diverser Veränderungen</vt:lpstr>
      <vt:lpstr>Simulation diverser Veränderungen</vt:lpstr>
      <vt:lpstr>Simulation diverser Veränderungen</vt:lpstr>
      <vt:lpstr>Das Spielfeld des Preises – den richtigen preis finden</vt:lpstr>
      <vt:lpstr>Markt – marktsegmentierung eines Hotels</vt:lpstr>
      <vt:lpstr>Wettbewerb – Preisspannen Kernwettbewerber</vt:lpstr>
      <vt:lpstr>Markt – Wettbewerbervergleich preisspanne Achensee</vt:lpstr>
      <vt:lpstr>Kunden – Preiswahrnehmung</vt:lpstr>
      <vt:lpstr>Kunden – Preiselastizität bei Preisreduktion</vt:lpstr>
      <vt:lpstr>Power pricing</vt:lpstr>
      <vt:lpstr>Psychologische Effekte</vt:lpstr>
      <vt:lpstr>Psychologische Effekte</vt:lpstr>
      <vt:lpstr>Psychologische Effekte</vt:lpstr>
      <vt:lpstr>Psychologische Effekte</vt:lpstr>
      <vt:lpstr>Anker-Effekt</vt:lpstr>
      <vt:lpstr>Bandwagon-Effekt</vt:lpstr>
      <vt:lpstr>Framing-Effekt</vt:lpstr>
      <vt:lpstr>Geldwertillusion</vt:lpstr>
      <vt:lpstr>Kontrasteffekt</vt:lpstr>
      <vt:lpstr>PowerPoint-Präsentation</vt:lpstr>
      <vt:lpstr>Power pricing</vt:lpstr>
      <vt:lpstr>Preisdifferenzierung über Zimmerkategorien (vorher)</vt:lpstr>
      <vt:lpstr>Preisdifferenzierung über Zimmerkategorien (nachher)</vt:lpstr>
      <vt:lpstr>Preisdifferenzierung über Zimmerkategorien (nachher)</vt:lpstr>
      <vt:lpstr>Zeitbezogene Methoden der Preisdifferenzierung</vt:lpstr>
      <vt:lpstr>Konditionen</vt:lpstr>
      <vt:lpstr>Power pricing</vt:lpstr>
      <vt:lpstr>Strategische Effekte</vt:lpstr>
      <vt:lpstr>Strategische Effekte</vt:lpstr>
      <vt:lpstr>Strategische Effekte</vt:lpstr>
      <vt:lpstr>Strategische Effekte</vt:lpstr>
      <vt:lpstr>POWER PRICING</vt:lpstr>
      <vt:lpstr>Preis-Strategie-Prozess</vt:lpstr>
      <vt:lpstr>Preis-Leitbild</vt:lpstr>
      <vt:lpstr>Preis-Strategie-Prozess</vt:lpstr>
      <vt:lpstr>Preis-Liste (Beispiel)</vt:lpstr>
      <vt:lpstr>Preis-Positionierung Zimmer-Kategorien (Beispiel)</vt:lpstr>
      <vt:lpstr>Bleiben Sie in 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Mitarbeiter01</dc:creator>
  <cp:lastModifiedBy>Christoph Nussbaumer</cp:lastModifiedBy>
  <cp:revision>290</cp:revision>
  <dcterms:created xsi:type="dcterms:W3CDTF">2019-08-27T12:20:53Z</dcterms:created>
  <dcterms:modified xsi:type="dcterms:W3CDTF">2022-11-16T09:18:58Z</dcterms:modified>
</cp:coreProperties>
</file>